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ost Grotesk Medium" panose="020B0604020202020204" charset="0"/>
      <p:regular r:id="rId13"/>
    </p:embeddedFont>
    <p:embeddedFont>
      <p:font typeface="Roboto" panose="02000000000000000000" pitchFamily="2"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4C6598-04FC-4510-BAAE-07790CF703E5}" v="2" dt="2025-08-31T07:19:44.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naaz Ali" userId="b4af48cd66d21f2f" providerId="LiveId" clId="{CE37AEC1-6049-4DA4-B467-7E16162E8682}"/>
    <pc:docChg chg="modSld">
      <pc:chgData name="Gulnaaz Ali" userId="b4af48cd66d21f2f" providerId="LiveId" clId="{CE37AEC1-6049-4DA4-B467-7E16162E8682}" dt="2025-08-31T07:20:11.685" v="28" actId="20577"/>
      <pc:docMkLst>
        <pc:docMk/>
      </pc:docMkLst>
      <pc:sldChg chg="modSp mod">
        <pc:chgData name="Gulnaaz Ali" userId="b4af48cd66d21f2f" providerId="LiveId" clId="{CE37AEC1-6049-4DA4-B467-7E16162E8682}" dt="2025-08-31T07:20:11.685" v="28" actId="20577"/>
        <pc:sldMkLst>
          <pc:docMk/>
          <pc:sldMk cId="0" sldId="257"/>
        </pc:sldMkLst>
        <pc:spChg chg="mod">
          <ac:chgData name="Gulnaaz Ali" userId="b4af48cd66d21f2f" providerId="LiveId" clId="{CE37AEC1-6049-4DA4-B467-7E16162E8682}" dt="2025-08-31T07:20:11.685" v="28" actId="20577"/>
          <ac:spMkLst>
            <pc:docMk/>
            <pc:sldMk cId="0" sldId="257"/>
            <ac:spMk id="3" creationId="{00000000-0000-0000-0000-000000000000}"/>
          </ac:spMkLst>
        </pc:spChg>
      </pc:sldChg>
      <pc:sldChg chg="modSp mod">
        <pc:chgData name="Gulnaaz Ali" userId="b4af48cd66d21f2f" providerId="LiveId" clId="{CE37AEC1-6049-4DA4-B467-7E16162E8682}" dt="2025-08-31T07:07:24.906" v="16" actId="20577"/>
        <pc:sldMkLst>
          <pc:docMk/>
          <pc:sldMk cId="0" sldId="262"/>
        </pc:sldMkLst>
        <pc:spChg chg="mod">
          <ac:chgData name="Gulnaaz Ali" userId="b4af48cd66d21f2f" providerId="LiveId" clId="{CE37AEC1-6049-4DA4-B467-7E16162E8682}" dt="2025-08-31T07:07:24.906" v="16" actId="20577"/>
          <ac:spMkLst>
            <pc:docMk/>
            <pc:sldMk cId="0" sldId="262"/>
            <ac:spMk id="8" creationId="{00000000-0000-0000-0000-000000000000}"/>
          </ac:spMkLst>
        </pc:spChg>
      </pc:sldChg>
      <pc:sldChg chg="modSp mod">
        <pc:chgData name="Gulnaaz Ali" userId="b4af48cd66d21f2f" providerId="LiveId" clId="{CE37AEC1-6049-4DA4-B467-7E16162E8682}" dt="2025-08-31T07:12:49.931" v="24" actId="20577"/>
        <pc:sldMkLst>
          <pc:docMk/>
          <pc:sldMk cId="0" sldId="263"/>
        </pc:sldMkLst>
        <pc:spChg chg="mod">
          <ac:chgData name="Gulnaaz Ali" userId="b4af48cd66d21f2f" providerId="LiveId" clId="{CE37AEC1-6049-4DA4-B467-7E16162E8682}" dt="2025-08-31T07:12:49.931" v="24" actId="20577"/>
          <ac:spMkLst>
            <pc:docMk/>
            <pc:sldMk cId="0" sldId="263"/>
            <ac:spMk id="1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20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64B8C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854393"/>
            <a:ext cx="7556421" cy="4253032"/>
          </a:xfrm>
          <a:prstGeom prst="rect">
            <a:avLst/>
          </a:prstGeom>
          <a:noFill/>
          <a:ln/>
        </p:spPr>
        <p:txBody>
          <a:bodyPr wrap="square" lIns="0" tIns="0" rIns="0" bIns="0" rtlCol="0" anchor="t"/>
          <a:lstStyle/>
          <a:p>
            <a:pPr marL="0" indent="0" algn="ctr">
              <a:lnSpc>
                <a:spcPts val="11150"/>
              </a:lnSpc>
              <a:buNone/>
            </a:pPr>
            <a:r>
              <a:rPr lang="en-US" sz="8900" dirty="0">
                <a:solidFill>
                  <a:srgbClr val="64B8CE"/>
                </a:solidFill>
                <a:latin typeface="Host Grotesk Medium" pitchFamily="34" charset="0"/>
                <a:ea typeface="Host Grotesk Medium" pitchFamily="34" charset="-122"/>
                <a:cs typeface="Host Grotesk Medium" pitchFamily="34" charset="-120"/>
              </a:rPr>
              <a:t>End-to-End</a:t>
            </a:r>
            <a:r>
              <a:rPr lang="en-US" sz="8900" dirty="0">
                <a:solidFill>
                  <a:srgbClr val="2E3C4E"/>
                </a:solidFill>
                <a:latin typeface="Host Grotesk Medium" pitchFamily="34" charset="0"/>
                <a:ea typeface="Host Grotesk Medium" pitchFamily="34" charset="-122"/>
                <a:cs typeface="Host Grotesk Medium" pitchFamily="34" charset="-120"/>
              </a:rPr>
              <a:t> Loan Lifecycle Analysis</a:t>
            </a:r>
            <a:endParaRPr lang="en-US" sz="8900" dirty="0"/>
          </a:p>
        </p:txBody>
      </p:sp>
      <p:sp>
        <p:nvSpPr>
          <p:cNvPr id="4" name="Text 1"/>
          <p:cNvSpPr/>
          <p:nvPr/>
        </p:nvSpPr>
        <p:spPr>
          <a:xfrm>
            <a:off x="2303740" y="5447586"/>
            <a:ext cx="4536519" cy="566976"/>
          </a:xfrm>
          <a:prstGeom prst="rect">
            <a:avLst/>
          </a:prstGeom>
          <a:noFill/>
          <a:ln/>
        </p:spPr>
        <p:txBody>
          <a:bodyPr wrap="none" lIns="0" tIns="0" rIns="0" bIns="0" rtlCol="0" anchor="t"/>
          <a:lstStyle/>
          <a:p>
            <a:pPr marL="0" indent="0" algn="ctr">
              <a:lnSpc>
                <a:spcPts val="4450"/>
              </a:lnSpc>
              <a:buNone/>
            </a:pPr>
            <a:r>
              <a:rPr lang="en-US" sz="3550" dirty="0">
                <a:solidFill>
                  <a:srgbClr val="C3643D"/>
                </a:solidFill>
                <a:latin typeface="Host Grotesk Medium" pitchFamily="34" charset="0"/>
                <a:ea typeface="Host Grotesk Medium" pitchFamily="34" charset="-122"/>
                <a:cs typeface="Host Grotesk Medium" pitchFamily="34" charset="-120"/>
              </a:rPr>
              <a:t>Presented By</a:t>
            </a:r>
            <a:endParaRPr lang="en-US" sz="3550" dirty="0"/>
          </a:p>
        </p:txBody>
      </p:sp>
      <p:sp>
        <p:nvSpPr>
          <p:cNvPr id="5" name="Text 2"/>
          <p:cNvSpPr/>
          <p:nvPr/>
        </p:nvSpPr>
        <p:spPr>
          <a:xfrm>
            <a:off x="793790" y="6354723"/>
            <a:ext cx="7556421" cy="425172"/>
          </a:xfrm>
          <a:prstGeom prst="rect">
            <a:avLst/>
          </a:prstGeom>
          <a:noFill/>
          <a:ln/>
        </p:spPr>
        <p:txBody>
          <a:bodyPr wrap="none" lIns="0" tIns="0" rIns="0" bIns="0" rtlCol="0" anchor="t"/>
          <a:lstStyle/>
          <a:p>
            <a:pPr marL="0" indent="0" algn="ctr">
              <a:lnSpc>
                <a:spcPts val="3300"/>
              </a:lnSpc>
              <a:buNone/>
            </a:pPr>
            <a:r>
              <a:rPr lang="en-US" sz="2200" b="1" dirty="0">
                <a:solidFill>
                  <a:srgbClr val="384653"/>
                </a:solidFill>
                <a:latin typeface="Roboto" pitchFamily="34" charset="0"/>
                <a:ea typeface="Roboto" pitchFamily="34" charset="-122"/>
                <a:cs typeface="Roboto" pitchFamily="34" charset="-120"/>
              </a:rPr>
              <a:t>GULNAAZ ALI</a:t>
            </a:r>
            <a:endParaRPr lang="en-US" sz="2200" dirty="0"/>
          </a:p>
        </p:txBody>
      </p:sp>
      <p:sp>
        <p:nvSpPr>
          <p:cNvPr id="6" name="Text 3"/>
          <p:cNvSpPr/>
          <p:nvPr/>
        </p:nvSpPr>
        <p:spPr>
          <a:xfrm>
            <a:off x="793790" y="7035046"/>
            <a:ext cx="7556421" cy="340162"/>
          </a:xfrm>
          <a:prstGeom prst="rect">
            <a:avLst/>
          </a:prstGeom>
          <a:noFill/>
          <a:ln/>
        </p:spPr>
        <p:txBody>
          <a:bodyPr wrap="none" lIns="0" tIns="0" rIns="0" bIns="0" rtlCol="0" anchor="t"/>
          <a:lstStyle/>
          <a:p>
            <a:pPr marL="0" indent="0" algn="ctr">
              <a:lnSpc>
                <a:spcPts val="2650"/>
              </a:lnSpc>
              <a:buNone/>
            </a:pPr>
            <a:r>
              <a:rPr lang="en-US" sz="1750" dirty="0">
                <a:solidFill>
                  <a:srgbClr val="384653"/>
                </a:solidFill>
                <a:latin typeface="Roboto" pitchFamily="34" charset="0"/>
                <a:ea typeface="Roboto" pitchFamily="34" charset="-122"/>
                <a:cs typeface="Roboto" pitchFamily="34" charset="-120"/>
              </a:rPr>
              <a:t>Data Analyst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988344"/>
            <a:ext cx="7556421" cy="4252913"/>
          </a:xfrm>
          <a:prstGeom prst="rect">
            <a:avLst/>
          </a:prstGeom>
          <a:noFill/>
          <a:ln/>
        </p:spPr>
        <p:txBody>
          <a:bodyPr wrap="square" lIns="0" tIns="0" rIns="0" bIns="0" rtlCol="0" anchor="t"/>
          <a:lstStyle/>
          <a:p>
            <a:pPr marL="0" indent="0" algn="ctr">
              <a:lnSpc>
                <a:spcPts val="16700"/>
              </a:lnSpc>
              <a:buNone/>
            </a:pPr>
            <a:r>
              <a:rPr lang="en-US" sz="13350" dirty="0">
                <a:solidFill>
                  <a:srgbClr val="2E3C4E"/>
                </a:solidFill>
                <a:latin typeface="Host Grotesk Medium" pitchFamily="34" charset="0"/>
                <a:ea typeface="Host Grotesk Medium" pitchFamily="34" charset="-122"/>
                <a:cs typeface="Host Grotesk Medium" pitchFamily="34" charset="-120"/>
              </a:rPr>
              <a:t>Thank You</a:t>
            </a:r>
            <a:endParaRPr lang="en-US" sz="13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32729"/>
            <a:ext cx="11988760"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The Challenge: Navigating Loan Portfolio Risks</a:t>
            </a:r>
            <a:endParaRPr lang="en-US" sz="4450" dirty="0"/>
          </a:p>
        </p:txBody>
      </p:sp>
      <p:sp>
        <p:nvSpPr>
          <p:cNvPr id="3" name="Text 1"/>
          <p:cNvSpPr/>
          <p:nvPr/>
        </p:nvSpPr>
        <p:spPr>
          <a:xfrm>
            <a:off x="793790" y="2995136"/>
            <a:ext cx="13042821" cy="1020485"/>
          </a:xfrm>
          <a:prstGeom prst="rect">
            <a:avLst/>
          </a:prstGeom>
          <a:noFill/>
          <a:ln/>
        </p:spPr>
        <p:txBody>
          <a:bodyPr wrap="square" lIns="0" tIns="0" rIns="0" bIns="0" rtlCol="0" anchor="t"/>
          <a:lstStyle/>
          <a:p>
            <a:pPr>
              <a:lnSpc>
                <a:spcPts val="2650"/>
              </a:lnSpc>
            </a:pPr>
            <a:r>
              <a:rPr lang="en-US" dirty="0"/>
              <a:t>Financial institutions face challenges in managing loan portfolios and assessing borrower risk. With large volumes of applicants, it is difficult to analyze demographic details, financial behavior, and past credit performance in one place. </a:t>
            </a:r>
            <a:endParaRPr lang="en-US" sz="1750" dirty="0"/>
          </a:p>
        </p:txBody>
      </p:sp>
      <p:sp>
        <p:nvSpPr>
          <p:cNvPr id="4" name="Text 2"/>
          <p:cNvSpPr/>
          <p:nvPr/>
        </p:nvSpPr>
        <p:spPr>
          <a:xfrm>
            <a:off x="1133951" y="4525923"/>
            <a:ext cx="12702659"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"Scattered datasets and limited visibility into repayment trends make it harder to identify high-risk customers, predict defaults, and optimize loan approvals."</a:t>
            </a:r>
            <a:endParaRPr lang="en-US" sz="1750" dirty="0"/>
          </a:p>
        </p:txBody>
      </p:sp>
      <p:sp>
        <p:nvSpPr>
          <p:cNvPr id="5" name="Shape 3"/>
          <p:cNvSpPr/>
          <p:nvPr/>
        </p:nvSpPr>
        <p:spPr>
          <a:xfrm>
            <a:off x="793790" y="4270772"/>
            <a:ext cx="30480" cy="1190625"/>
          </a:xfrm>
          <a:prstGeom prst="rect">
            <a:avLst/>
          </a:prstGeom>
          <a:solidFill>
            <a:srgbClr val="95CCDA"/>
          </a:solidFill>
          <a:ln/>
        </p:spPr>
      </p:sp>
      <p:sp>
        <p:nvSpPr>
          <p:cNvPr id="6" name="Text 4"/>
          <p:cNvSpPr/>
          <p:nvPr/>
        </p:nvSpPr>
        <p:spPr>
          <a:xfrm>
            <a:off x="793790" y="5716548"/>
            <a:ext cx="130428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This lack of a holistic view impedes proactive risk mitigation and efficient decision-making, impacting profitability and portfolio quality.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0008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Our Objectives: Driving Data-Driven Loan Decisions</a:t>
            </a:r>
            <a:endParaRPr lang="en-US" sz="4450" dirty="0"/>
          </a:p>
        </p:txBody>
      </p:sp>
      <p:sp>
        <p:nvSpPr>
          <p:cNvPr id="3" name="Shape 1"/>
          <p:cNvSpPr/>
          <p:nvPr/>
        </p:nvSpPr>
        <p:spPr>
          <a:xfrm>
            <a:off x="793790" y="2571274"/>
            <a:ext cx="4196358" cy="2365653"/>
          </a:xfrm>
          <a:prstGeom prst="roundRect">
            <a:avLst>
              <a:gd name="adj" fmla="val 4027"/>
            </a:avLst>
          </a:prstGeom>
          <a:solidFill>
            <a:srgbClr val="FAF9F5"/>
          </a:solidFill>
          <a:ln w="30480">
            <a:solidFill>
              <a:srgbClr val="BFD3D8"/>
            </a:solidFill>
            <a:prstDash val="solid"/>
          </a:ln>
        </p:spPr>
      </p:sp>
      <p:pic>
        <p:nvPicPr>
          <p:cNvPr id="4" name="Image 0" descr="preencoded.png"/>
          <p:cNvPicPr>
            <a:picLocks noChangeAspect="1"/>
          </p:cNvPicPr>
          <p:nvPr/>
        </p:nvPicPr>
        <p:blipFill>
          <a:blip r:embed="rId3"/>
          <a:stretch>
            <a:fillRect/>
          </a:stretch>
        </p:blipFill>
        <p:spPr>
          <a:xfrm>
            <a:off x="793790" y="2571274"/>
            <a:ext cx="121920" cy="2365653"/>
          </a:xfrm>
          <a:prstGeom prst="rect">
            <a:avLst/>
          </a:prstGeom>
        </p:spPr>
      </p:pic>
      <p:sp>
        <p:nvSpPr>
          <p:cNvPr id="5" name="Text 2"/>
          <p:cNvSpPr/>
          <p:nvPr/>
        </p:nvSpPr>
        <p:spPr>
          <a:xfrm>
            <a:off x="1173004" y="28285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360° Customer View</a:t>
            </a:r>
            <a:endParaRPr lang="en-US" sz="2200" dirty="0"/>
          </a:p>
        </p:txBody>
      </p:sp>
      <p:sp>
        <p:nvSpPr>
          <p:cNvPr id="6" name="Text 3"/>
          <p:cNvSpPr/>
          <p:nvPr/>
        </p:nvSpPr>
        <p:spPr>
          <a:xfrm>
            <a:off x="1173004" y="3318986"/>
            <a:ext cx="3559850"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Segment loan applications by demographics, income, and loan type for a comprehensive borrower profile.</a:t>
            </a:r>
            <a:endParaRPr lang="en-US" sz="1750" dirty="0"/>
          </a:p>
        </p:txBody>
      </p:sp>
      <p:sp>
        <p:nvSpPr>
          <p:cNvPr id="7" name="Shape 4"/>
          <p:cNvSpPr/>
          <p:nvPr/>
        </p:nvSpPr>
        <p:spPr>
          <a:xfrm>
            <a:off x="5216962" y="2571274"/>
            <a:ext cx="4196358" cy="2365653"/>
          </a:xfrm>
          <a:prstGeom prst="roundRect">
            <a:avLst>
              <a:gd name="adj" fmla="val 4027"/>
            </a:avLst>
          </a:prstGeom>
          <a:solidFill>
            <a:srgbClr val="FAF9F5"/>
          </a:solidFill>
          <a:ln w="30480">
            <a:solidFill>
              <a:srgbClr val="BFD3D8"/>
            </a:solidFill>
            <a:prstDash val="solid"/>
          </a:ln>
        </p:spPr>
      </p:sp>
      <p:pic>
        <p:nvPicPr>
          <p:cNvPr id="8" name="Image 1" descr="preencoded.png"/>
          <p:cNvPicPr>
            <a:picLocks noChangeAspect="1"/>
          </p:cNvPicPr>
          <p:nvPr/>
        </p:nvPicPr>
        <p:blipFill>
          <a:blip r:embed="rId3"/>
          <a:stretch>
            <a:fillRect/>
          </a:stretch>
        </p:blipFill>
        <p:spPr>
          <a:xfrm>
            <a:off x="5216962" y="2571274"/>
            <a:ext cx="121920" cy="2365653"/>
          </a:xfrm>
          <a:prstGeom prst="rect">
            <a:avLst/>
          </a:prstGeom>
        </p:spPr>
      </p:pic>
      <p:sp>
        <p:nvSpPr>
          <p:cNvPr id="9" name="Text 5"/>
          <p:cNvSpPr/>
          <p:nvPr/>
        </p:nvSpPr>
        <p:spPr>
          <a:xfrm>
            <a:off x="5596176" y="2828568"/>
            <a:ext cx="2935129"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Credibility Assessment</a:t>
            </a:r>
            <a:endParaRPr lang="en-US" sz="2200" dirty="0"/>
          </a:p>
        </p:txBody>
      </p:sp>
      <p:sp>
        <p:nvSpPr>
          <p:cNvPr id="10" name="Text 6"/>
          <p:cNvSpPr/>
          <p:nvPr/>
        </p:nvSpPr>
        <p:spPr>
          <a:xfrm>
            <a:off x="5596176" y="3318986"/>
            <a:ext cx="3559850"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Evaluate borrower credibility through historical credit records and detailed repayment patterns.</a:t>
            </a:r>
            <a:endParaRPr lang="en-US" sz="1750" dirty="0"/>
          </a:p>
        </p:txBody>
      </p:sp>
      <p:sp>
        <p:nvSpPr>
          <p:cNvPr id="11" name="Shape 7"/>
          <p:cNvSpPr/>
          <p:nvPr/>
        </p:nvSpPr>
        <p:spPr>
          <a:xfrm>
            <a:off x="9640133" y="2571274"/>
            <a:ext cx="4196358" cy="2365653"/>
          </a:xfrm>
          <a:prstGeom prst="roundRect">
            <a:avLst>
              <a:gd name="adj" fmla="val 4027"/>
            </a:avLst>
          </a:prstGeom>
          <a:solidFill>
            <a:srgbClr val="FAF9F5"/>
          </a:solidFill>
          <a:ln w="30480">
            <a:solidFill>
              <a:srgbClr val="BFD3D8"/>
            </a:solidFill>
            <a:prstDash val="solid"/>
          </a:ln>
        </p:spPr>
      </p:sp>
      <p:pic>
        <p:nvPicPr>
          <p:cNvPr id="12" name="Image 2" descr="preencoded.png"/>
          <p:cNvPicPr>
            <a:picLocks noChangeAspect="1"/>
          </p:cNvPicPr>
          <p:nvPr/>
        </p:nvPicPr>
        <p:blipFill>
          <a:blip r:embed="rId3"/>
          <a:stretch>
            <a:fillRect/>
          </a:stretch>
        </p:blipFill>
        <p:spPr>
          <a:xfrm>
            <a:off x="9640133" y="2571274"/>
            <a:ext cx="121920" cy="2365653"/>
          </a:xfrm>
          <a:prstGeom prst="rect">
            <a:avLst/>
          </a:prstGeom>
        </p:spPr>
      </p:pic>
      <p:sp>
        <p:nvSpPr>
          <p:cNvPr id="13" name="Text 8"/>
          <p:cNvSpPr/>
          <p:nvPr/>
        </p:nvSpPr>
        <p:spPr>
          <a:xfrm>
            <a:off x="10019348" y="2828568"/>
            <a:ext cx="2954179"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Repayment Monitoring</a:t>
            </a:r>
            <a:endParaRPr lang="en-US" sz="2200" dirty="0"/>
          </a:p>
        </p:txBody>
      </p:sp>
      <p:sp>
        <p:nvSpPr>
          <p:cNvPr id="14" name="Text 9"/>
          <p:cNvSpPr/>
          <p:nvPr/>
        </p:nvSpPr>
        <p:spPr>
          <a:xfrm>
            <a:off x="10019348" y="3318986"/>
            <a:ext cx="3559850"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Track installment payments to detect delays, defaults, and repayment consistency.</a:t>
            </a:r>
            <a:endParaRPr lang="en-US" sz="1750" dirty="0"/>
          </a:p>
        </p:txBody>
      </p:sp>
      <p:sp>
        <p:nvSpPr>
          <p:cNvPr id="15" name="Shape 10"/>
          <p:cNvSpPr/>
          <p:nvPr/>
        </p:nvSpPr>
        <p:spPr>
          <a:xfrm>
            <a:off x="793790" y="5163741"/>
            <a:ext cx="4196358" cy="2365653"/>
          </a:xfrm>
          <a:prstGeom prst="roundRect">
            <a:avLst>
              <a:gd name="adj" fmla="val 4027"/>
            </a:avLst>
          </a:prstGeom>
          <a:solidFill>
            <a:srgbClr val="FAF9F5"/>
          </a:solidFill>
          <a:ln w="30480">
            <a:solidFill>
              <a:srgbClr val="BFD3D8"/>
            </a:solidFill>
            <a:prstDash val="solid"/>
          </a:ln>
        </p:spPr>
      </p:sp>
      <p:pic>
        <p:nvPicPr>
          <p:cNvPr id="16" name="Image 3" descr="preencoded.png"/>
          <p:cNvPicPr>
            <a:picLocks noChangeAspect="1"/>
          </p:cNvPicPr>
          <p:nvPr/>
        </p:nvPicPr>
        <p:blipFill>
          <a:blip r:embed="rId3"/>
          <a:stretch>
            <a:fillRect/>
          </a:stretch>
        </p:blipFill>
        <p:spPr>
          <a:xfrm>
            <a:off x="793790" y="5163741"/>
            <a:ext cx="121920" cy="2365653"/>
          </a:xfrm>
          <a:prstGeom prst="rect">
            <a:avLst/>
          </a:prstGeom>
        </p:spPr>
      </p:pic>
      <p:sp>
        <p:nvSpPr>
          <p:cNvPr id="17" name="Text 11"/>
          <p:cNvSpPr/>
          <p:nvPr/>
        </p:nvSpPr>
        <p:spPr>
          <a:xfrm>
            <a:off x="1173004" y="54210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Early Risk Detection</a:t>
            </a:r>
            <a:endParaRPr lang="en-US" sz="2200" dirty="0"/>
          </a:p>
        </p:txBody>
      </p:sp>
      <p:sp>
        <p:nvSpPr>
          <p:cNvPr id="18" name="Text 12"/>
          <p:cNvSpPr/>
          <p:nvPr/>
        </p:nvSpPr>
        <p:spPr>
          <a:xfrm>
            <a:off x="1173004" y="5911453"/>
            <a:ext cx="3559850"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Identify high-risk customers early by leveraging insights from previous credit and installment behavior.</a:t>
            </a:r>
            <a:endParaRPr lang="en-US" sz="1750" dirty="0"/>
          </a:p>
        </p:txBody>
      </p:sp>
      <p:sp>
        <p:nvSpPr>
          <p:cNvPr id="19" name="Shape 13"/>
          <p:cNvSpPr/>
          <p:nvPr/>
        </p:nvSpPr>
        <p:spPr>
          <a:xfrm>
            <a:off x="5216962" y="5163741"/>
            <a:ext cx="4196358" cy="2365653"/>
          </a:xfrm>
          <a:prstGeom prst="roundRect">
            <a:avLst>
              <a:gd name="adj" fmla="val 4027"/>
            </a:avLst>
          </a:prstGeom>
          <a:solidFill>
            <a:srgbClr val="FAF9F5"/>
          </a:solidFill>
          <a:ln w="30480">
            <a:solidFill>
              <a:srgbClr val="BFD3D8"/>
            </a:solidFill>
            <a:prstDash val="solid"/>
          </a:ln>
        </p:spPr>
      </p:sp>
      <p:pic>
        <p:nvPicPr>
          <p:cNvPr id="20" name="Image 4" descr="preencoded.png"/>
          <p:cNvPicPr>
            <a:picLocks noChangeAspect="1"/>
          </p:cNvPicPr>
          <p:nvPr/>
        </p:nvPicPr>
        <p:blipFill>
          <a:blip r:embed="rId3"/>
          <a:stretch>
            <a:fillRect/>
          </a:stretch>
        </p:blipFill>
        <p:spPr>
          <a:xfrm>
            <a:off x="5216962" y="5163741"/>
            <a:ext cx="121920" cy="2365653"/>
          </a:xfrm>
          <a:prstGeom prst="rect">
            <a:avLst/>
          </a:prstGeom>
        </p:spPr>
      </p:pic>
      <p:sp>
        <p:nvSpPr>
          <p:cNvPr id="21" name="Text 14"/>
          <p:cNvSpPr/>
          <p:nvPr/>
        </p:nvSpPr>
        <p:spPr>
          <a:xfrm>
            <a:off x="5596176" y="54210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Optimized Approvals</a:t>
            </a:r>
            <a:endParaRPr lang="en-US" sz="2200" dirty="0"/>
          </a:p>
        </p:txBody>
      </p:sp>
      <p:sp>
        <p:nvSpPr>
          <p:cNvPr id="22" name="Text 15"/>
          <p:cNvSpPr/>
          <p:nvPr/>
        </p:nvSpPr>
        <p:spPr>
          <a:xfrm>
            <a:off x="5596176" y="5911453"/>
            <a:ext cx="3559850"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Empower financial institutions with data-driven insights for efficient, low-risk loan approval decisions.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65321"/>
            <a:ext cx="9726454" cy="637937"/>
          </a:xfrm>
          <a:prstGeom prst="rect">
            <a:avLst/>
          </a:prstGeom>
          <a:noFill/>
          <a:ln/>
        </p:spPr>
        <p:txBody>
          <a:bodyPr wrap="none" lIns="0" tIns="0" rIns="0" bIns="0" rtlCol="0" anchor="t"/>
          <a:lstStyle/>
          <a:p>
            <a:pPr marL="0" indent="0" algn="l">
              <a:lnSpc>
                <a:spcPts val="5000"/>
              </a:lnSpc>
              <a:buNone/>
            </a:pPr>
            <a:r>
              <a:rPr lang="en-US" sz="4000" dirty="0">
                <a:solidFill>
                  <a:srgbClr val="2E3C4E"/>
                </a:solidFill>
                <a:latin typeface="Host Grotesk Medium" pitchFamily="34" charset="0"/>
                <a:ea typeface="Host Grotesk Medium" pitchFamily="34" charset="-122"/>
                <a:cs typeface="Host Grotesk Medium" pitchFamily="34" charset="-120"/>
              </a:rPr>
              <a:t>Comprehensive Data Sources for Analysis</a:t>
            </a:r>
            <a:endParaRPr lang="en-US" sz="4000" dirty="0"/>
          </a:p>
        </p:txBody>
      </p:sp>
      <p:sp>
        <p:nvSpPr>
          <p:cNvPr id="3" name="Text 1"/>
          <p:cNvSpPr/>
          <p:nvPr/>
        </p:nvSpPr>
        <p:spPr>
          <a:xfrm>
            <a:off x="793790" y="1711523"/>
            <a:ext cx="13042821" cy="612458"/>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To provide a robust analysis of the loan lifecycle, we integrate data from four critical sources, creating a holistic view of each applicant's financial profile and behavior.</a:t>
            </a:r>
            <a:endParaRPr lang="en-US" sz="1600" dirty="0"/>
          </a:p>
        </p:txBody>
      </p:sp>
      <p:sp>
        <p:nvSpPr>
          <p:cNvPr id="4" name="Shape 2"/>
          <p:cNvSpPr/>
          <p:nvPr/>
        </p:nvSpPr>
        <p:spPr>
          <a:xfrm>
            <a:off x="793790" y="2859643"/>
            <a:ext cx="6419374" cy="2097167"/>
          </a:xfrm>
          <a:prstGeom prst="roundRect">
            <a:avLst>
              <a:gd name="adj" fmla="val 5232"/>
            </a:avLst>
          </a:prstGeom>
          <a:solidFill>
            <a:srgbClr val="FAF9F5"/>
          </a:solidFill>
          <a:ln/>
        </p:spPr>
      </p:sp>
      <p:pic>
        <p:nvPicPr>
          <p:cNvPr id="5" name="Image 0" descr="preencoded.png"/>
          <p:cNvPicPr>
            <a:picLocks noChangeAspect="1"/>
          </p:cNvPicPr>
          <p:nvPr/>
        </p:nvPicPr>
        <p:blipFill>
          <a:blip r:embed="rId3"/>
          <a:stretch>
            <a:fillRect/>
          </a:stretch>
        </p:blipFill>
        <p:spPr>
          <a:xfrm>
            <a:off x="793790" y="2836783"/>
            <a:ext cx="6419374" cy="91440"/>
          </a:xfrm>
          <a:prstGeom prst="rect">
            <a:avLst/>
          </a:prstGeom>
        </p:spPr>
      </p:pic>
      <p:pic>
        <p:nvPicPr>
          <p:cNvPr id="6" name="Image 1" descr="preencoded.png"/>
          <p:cNvPicPr>
            <a:picLocks noChangeAspect="1"/>
          </p:cNvPicPr>
          <p:nvPr/>
        </p:nvPicPr>
        <p:blipFill>
          <a:blip r:embed="rId4"/>
          <a:stretch>
            <a:fillRect/>
          </a:stretch>
        </p:blipFill>
        <p:spPr>
          <a:xfrm>
            <a:off x="3697307" y="2553533"/>
            <a:ext cx="612338" cy="612338"/>
          </a:xfrm>
          <a:prstGeom prst="rect">
            <a:avLst/>
          </a:prstGeom>
        </p:spPr>
      </p:pic>
      <p:sp>
        <p:nvSpPr>
          <p:cNvPr id="7" name="Text 3"/>
          <p:cNvSpPr/>
          <p:nvPr/>
        </p:nvSpPr>
        <p:spPr>
          <a:xfrm>
            <a:off x="3881021" y="2706648"/>
            <a:ext cx="244912" cy="306110"/>
          </a:xfrm>
          <a:prstGeom prst="rect">
            <a:avLst/>
          </a:prstGeom>
          <a:noFill/>
          <a:ln/>
        </p:spPr>
        <p:txBody>
          <a:bodyPr wrap="none" lIns="0" tIns="0" rIns="0" bIns="0" rtlCol="0" anchor="t"/>
          <a:lstStyle/>
          <a:p>
            <a:pPr marL="0" indent="0" algn="l">
              <a:lnSpc>
                <a:spcPts val="2850"/>
              </a:lnSpc>
              <a:buNone/>
            </a:pPr>
            <a:r>
              <a:rPr lang="en-US" sz="1900" dirty="0">
                <a:solidFill>
                  <a:srgbClr val="000000"/>
                </a:solidFill>
                <a:latin typeface="Host Grotesk Medium" pitchFamily="34" charset="0"/>
                <a:ea typeface="Host Grotesk Medium" pitchFamily="34" charset="-122"/>
                <a:cs typeface="Host Grotesk Medium" pitchFamily="34" charset="-120"/>
              </a:rPr>
              <a:t>1</a:t>
            </a:r>
            <a:endParaRPr lang="en-US" sz="1900" dirty="0"/>
          </a:p>
        </p:txBody>
      </p:sp>
      <p:sp>
        <p:nvSpPr>
          <p:cNvPr id="8" name="Text 4"/>
          <p:cNvSpPr/>
          <p:nvPr/>
        </p:nvSpPr>
        <p:spPr>
          <a:xfrm>
            <a:off x="1020723" y="3369945"/>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Application Data</a:t>
            </a:r>
            <a:endParaRPr lang="en-US" sz="2000" dirty="0"/>
          </a:p>
        </p:txBody>
      </p:sp>
      <p:sp>
        <p:nvSpPr>
          <p:cNvPr id="9" name="Text 5"/>
          <p:cNvSpPr/>
          <p:nvPr/>
        </p:nvSpPr>
        <p:spPr>
          <a:xfrm>
            <a:off x="1020723" y="3811191"/>
            <a:ext cx="5965508" cy="612458"/>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Includes customer demographics, income, requested credit amount, and a crucial default flag for outcome analysis.</a:t>
            </a:r>
            <a:endParaRPr lang="en-US" sz="1600" dirty="0"/>
          </a:p>
        </p:txBody>
      </p:sp>
      <p:sp>
        <p:nvSpPr>
          <p:cNvPr id="10" name="Shape 6"/>
          <p:cNvSpPr/>
          <p:nvPr/>
        </p:nvSpPr>
        <p:spPr>
          <a:xfrm>
            <a:off x="7417237" y="2859643"/>
            <a:ext cx="6419374" cy="2097167"/>
          </a:xfrm>
          <a:prstGeom prst="roundRect">
            <a:avLst>
              <a:gd name="adj" fmla="val 5232"/>
            </a:avLst>
          </a:prstGeom>
          <a:solidFill>
            <a:srgbClr val="FAF9F5"/>
          </a:solidFill>
          <a:ln/>
        </p:spPr>
      </p:sp>
      <p:pic>
        <p:nvPicPr>
          <p:cNvPr id="11" name="Image 2" descr="preencoded.png"/>
          <p:cNvPicPr>
            <a:picLocks noChangeAspect="1"/>
          </p:cNvPicPr>
          <p:nvPr/>
        </p:nvPicPr>
        <p:blipFill>
          <a:blip r:embed="rId3"/>
          <a:stretch>
            <a:fillRect/>
          </a:stretch>
        </p:blipFill>
        <p:spPr>
          <a:xfrm>
            <a:off x="7417237" y="2836783"/>
            <a:ext cx="6419374" cy="91440"/>
          </a:xfrm>
          <a:prstGeom prst="rect">
            <a:avLst/>
          </a:prstGeom>
        </p:spPr>
      </p:pic>
      <p:pic>
        <p:nvPicPr>
          <p:cNvPr id="12" name="Image 3" descr="preencoded.png"/>
          <p:cNvPicPr>
            <a:picLocks noChangeAspect="1"/>
          </p:cNvPicPr>
          <p:nvPr/>
        </p:nvPicPr>
        <p:blipFill>
          <a:blip r:embed="rId4"/>
          <a:stretch>
            <a:fillRect/>
          </a:stretch>
        </p:blipFill>
        <p:spPr>
          <a:xfrm>
            <a:off x="10320754" y="2553533"/>
            <a:ext cx="612338" cy="612338"/>
          </a:xfrm>
          <a:prstGeom prst="rect">
            <a:avLst/>
          </a:prstGeom>
        </p:spPr>
      </p:pic>
      <p:sp>
        <p:nvSpPr>
          <p:cNvPr id="13" name="Text 7"/>
          <p:cNvSpPr/>
          <p:nvPr/>
        </p:nvSpPr>
        <p:spPr>
          <a:xfrm>
            <a:off x="10504468" y="2706648"/>
            <a:ext cx="244912" cy="306110"/>
          </a:xfrm>
          <a:prstGeom prst="rect">
            <a:avLst/>
          </a:prstGeom>
          <a:noFill/>
          <a:ln/>
        </p:spPr>
        <p:txBody>
          <a:bodyPr wrap="none" lIns="0" tIns="0" rIns="0" bIns="0" rtlCol="0" anchor="t"/>
          <a:lstStyle/>
          <a:p>
            <a:pPr marL="0" indent="0" algn="l">
              <a:lnSpc>
                <a:spcPts val="2850"/>
              </a:lnSpc>
              <a:buNone/>
            </a:pPr>
            <a:r>
              <a:rPr lang="en-US" sz="1900" dirty="0">
                <a:solidFill>
                  <a:srgbClr val="000000"/>
                </a:solidFill>
                <a:latin typeface="Host Grotesk Medium" pitchFamily="34" charset="0"/>
                <a:ea typeface="Host Grotesk Medium" pitchFamily="34" charset="-122"/>
                <a:cs typeface="Host Grotesk Medium" pitchFamily="34" charset="-120"/>
              </a:rPr>
              <a:t>2</a:t>
            </a:r>
            <a:endParaRPr lang="en-US" sz="1900" dirty="0"/>
          </a:p>
        </p:txBody>
      </p:sp>
      <p:sp>
        <p:nvSpPr>
          <p:cNvPr id="14" name="Text 8"/>
          <p:cNvSpPr/>
          <p:nvPr/>
        </p:nvSpPr>
        <p:spPr>
          <a:xfrm>
            <a:off x="7644170" y="3369945"/>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Previous Applications</a:t>
            </a:r>
            <a:endParaRPr lang="en-US" sz="2000" dirty="0"/>
          </a:p>
        </p:txBody>
      </p:sp>
      <p:sp>
        <p:nvSpPr>
          <p:cNvPr id="15" name="Text 9"/>
          <p:cNvSpPr/>
          <p:nvPr/>
        </p:nvSpPr>
        <p:spPr>
          <a:xfrm>
            <a:off x="7644170" y="3811191"/>
            <a:ext cx="5965508" cy="918686"/>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Details on past loan requests, including approval/refusal status, amounts, and decision timelines, highlighting historical engagement.</a:t>
            </a:r>
            <a:endParaRPr lang="en-US" sz="1600" dirty="0"/>
          </a:p>
        </p:txBody>
      </p:sp>
      <p:sp>
        <p:nvSpPr>
          <p:cNvPr id="16" name="Shape 10"/>
          <p:cNvSpPr/>
          <p:nvPr/>
        </p:nvSpPr>
        <p:spPr>
          <a:xfrm>
            <a:off x="793790" y="5466993"/>
            <a:ext cx="6419374" cy="2097167"/>
          </a:xfrm>
          <a:prstGeom prst="roundRect">
            <a:avLst>
              <a:gd name="adj" fmla="val 5232"/>
            </a:avLst>
          </a:prstGeom>
          <a:solidFill>
            <a:srgbClr val="FAF9F5"/>
          </a:solidFill>
          <a:ln/>
        </p:spPr>
      </p:sp>
      <p:pic>
        <p:nvPicPr>
          <p:cNvPr id="17" name="Image 4" descr="preencoded.png"/>
          <p:cNvPicPr>
            <a:picLocks noChangeAspect="1"/>
          </p:cNvPicPr>
          <p:nvPr/>
        </p:nvPicPr>
        <p:blipFill>
          <a:blip r:embed="rId3"/>
          <a:stretch>
            <a:fillRect/>
          </a:stretch>
        </p:blipFill>
        <p:spPr>
          <a:xfrm>
            <a:off x="793790" y="5444133"/>
            <a:ext cx="6419374" cy="91440"/>
          </a:xfrm>
          <a:prstGeom prst="rect">
            <a:avLst/>
          </a:prstGeom>
        </p:spPr>
      </p:pic>
      <p:pic>
        <p:nvPicPr>
          <p:cNvPr id="18" name="Image 5" descr="preencoded.png"/>
          <p:cNvPicPr>
            <a:picLocks noChangeAspect="1"/>
          </p:cNvPicPr>
          <p:nvPr/>
        </p:nvPicPr>
        <p:blipFill>
          <a:blip r:embed="rId4"/>
          <a:stretch>
            <a:fillRect/>
          </a:stretch>
        </p:blipFill>
        <p:spPr>
          <a:xfrm>
            <a:off x="3697307" y="5160883"/>
            <a:ext cx="612338" cy="612338"/>
          </a:xfrm>
          <a:prstGeom prst="rect">
            <a:avLst/>
          </a:prstGeom>
        </p:spPr>
      </p:pic>
      <p:sp>
        <p:nvSpPr>
          <p:cNvPr id="19" name="Text 11"/>
          <p:cNvSpPr/>
          <p:nvPr/>
        </p:nvSpPr>
        <p:spPr>
          <a:xfrm>
            <a:off x="3881021" y="5313998"/>
            <a:ext cx="244912" cy="306110"/>
          </a:xfrm>
          <a:prstGeom prst="rect">
            <a:avLst/>
          </a:prstGeom>
          <a:noFill/>
          <a:ln/>
        </p:spPr>
        <p:txBody>
          <a:bodyPr wrap="none" lIns="0" tIns="0" rIns="0" bIns="0" rtlCol="0" anchor="t"/>
          <a:lstStyle/>
          <a:p>
            <a:pPr marL="0" indent="0" algn="l">
              <a:lnSpc>
                <a:spcPts val="2850"/>
              </a:lnSpc>
              <a:buNone/>
            </a:pPr>
            <a:r>
              <a:rPr lang="en-US" sz="1900" dirty="0">
                <a:solidFill>
                  <a:srgbClr val="000000"/>
                </a:solidFill>
                <a:latin typeface="Host Grotesk Medium" pitchFamily="34" charset="0"/>
                <a:ea typeface="Host Grotesk Medium" pitchFamily="34" charset="-122"/>
                <a:cs typeface="Host Grotesk Medium" pitchFamily="34" charset="-120"/>
              </a:rPr>
              <a:t>3</a:t>
            </a:r>
            <a:endParaRPr lang="en-US" sz="1900" dirty="0"/>
          </a:p>
        </p:txBody>
      </p:sp>
      <p:sp>
        <p:nvSpPr>
          <p:cNvPr id="20" name="Text 12"/>
          <p:cNvSpPr/>
          <p:nvPr/>
        </p:nvSpPr>
        <p:spPr>
          <a:xfrm>
            <a:off x="1020723" y="5977295"/>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Installment Payments</a:t>
            </a:r>
            <a:endParaRPr lang="en-US" sz="2000" dirty="0"/>
          </a:p>
        </p:txBody>
      </p:sp>
      <p:sp>
        <p:nvSpPr>
          <p:cNvPr id="21" name="Text 13"/>
          <p:cNvSpPr/>
          <p:nvPr/>
        </p:nvSpPr>
        <p:spPr>
          <a:xfrm>
            <a:off x="1020723" y="6418540"/>
            <a:ext cx="5965508" cy="612458"/>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Comprehensive loan repayment history, capturing due dates, actual payment dates, and amounts for behavior tracking.</a:t>
            </a:r>
            <a:endParaRPr lang="en-US" sz="1600" dirty="0"/>
          </a:p>
        </p:txBody>
      </p:sp>
      <p:sp>
        <p:nvSpPr>
          <p:cNvPr id="22" name="Shape 14"/>
          <p:cNvSpPr/>
          <p:nvPr/>
        </p:nvSpPr>
        <p:spPr>
          <a:xfrm>
            <a:off x="7417237" y="5466993"/>
            <a:ext cx="6419374" cy="2097167"/>
          </a:xfrm>
          <a:prstGeom prst="roundRect">
            <a:avLst>
              <a:gd name="adj" fmla="val 5232"/>
            </a:avLst>
          </a:prstGeom>
          <a:solidFill>
            <a:srgbClr val="FAF9F5"/>
          </a:solidFill>
          <a:ln/>
        </p:spPr>
      </p:sp>
      <p:pic>
        <p:nvPicPr>
          <p:cNvPr id="23" name="Image 6" descr="preencoded.png"/>
          <p:cNvPicPr>
            <a:picLocks noChangeAspect="1"/>
          </p:cNvPicPr>
          <p:nvPr/>
        </p:nvPicPr>
        <p:blipFill>
          <a:blip r:embed="rId3"/>
          <a:stretch>
            <a:fillRect/>
          </a:stretch>
        </p:blipFill>
        <p:spPr>
          <a:xfrm>
            <a:off x="7417237" y="5444133"/>
            <a:ext cx="6419374" cy="91440"/>
          </a:xfrm>
          <a:prstGeom prst="rect">
            <a:avLst/>
          </a:prstGeom>
        </p:spPr>
      </p:pic>
      <p:pic>
        <p:nvPicPr>
          <p:cNvPr id="24" name="Image 7" descr="preencoded.png"/>
          <p:cNvPicPr>
            <a:picLocks noChangeAspect="1"/>
          </p:cNvPicPr>
          <p:nvPr/>
        </p:nvPicPr>
        <p:blipFill>
          <a:blip r:embed="rId4"/>
          <a:stretch>
            <a:fillRect/>
          </a:stretch>
        </p:blipFill>
        <p:spPr>
          <a:xfrm>
            <a:off x="10320754" y="5160883"/>
            <a:ext cx="612338" cy="612338"/>
          </a:xfrm>
          <a:prstGeom prst="rect">
            <a:avLst/>
          </a:prstGeom>
        </p:spPr>
      </p:pic>
      <p:sp>
        <p:nvSpPr>
          <p:cNvPr id="25" name="Text 15"/>
          <p:cNvSpPr/>
          <p:nvPr/>
        </p:nvSpPr>
        <p:spPr>
          <a:xfrm>
            <a:off x="10504468" y="5313998"/>
            <a:ext cx="244912" cy="306110"/>
          </a:xfrm>
          <a:prstGeom prst="rect">
            <a:avLst/>
          </a:prstGeom>
          <a:noFill/>
          <a:ln/>
        </p:spPr>
        <p:txBody>
          <a:bodyPr wrap="none" lIns="0" tIns="0" rIns="0" bIns="0" rtlCol="0" anchor="t"/>
          <a:lstStyle/>
          <a:p>
            <a:pPr marL="0" indent="0" algn="l">
              <a:lnSpc>
                <a:spcPts val="2850"/>
              </a:lnSpc>
              <a:buNone/>
            </a:pPr>
            <a:r>
              <a:rPr lang="en-US" sz="1900" dirty="0">
                <a:solidFill>
                  <a:srgbClr val="000000"/>
                </a:solidFill>
                <a:latin typeface="Host Grotesk Medium" pitchFamily="34" charset="0"/>
                <a:ea typeface="Host Grotesk Medium" pitchFamily="34" charset="-122"/>
                <a:cs typeface="Host Grotesk Medium" pitchFamily="34" charset="-120"/>
              </a:rPr>
              <a:t>4</a:t>
            </a:r>
            <a:endParaRPr lang="en-US" sz="1900" dirty="0"/>
          </a:p>
        </p:txBody>
      </p:sp>
      <p:sp>
        <p:nvSpPr>
          <p:cNvPr id="26" name="Text 16"/>
          <p:cNvSpPr/>
          <p:nvPr/>
        </p:nvSpPr>
        <p:spPr>
          <a:xfrm>
            <a:off x="7644170" y="5977295"/>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Credit Card Balance</a:t>
            </a:r>
            <a:endParaRPr lang="en-US" sz="2000" dirty="0"/>
          </a:p>
        </p:txBody>
      </p:sp>
      <p:sp>
        <p:nvSpPr>
          <p:cNvPr id="27" name="Text 17"/>
          <p:cNvSpPr/>
          <p:nvPr/>
        </p:nvSpPr>
        <p:spPr>
          <a:xfrm>
            <a:off x="7644170" y="6418540"/>
            <a:ext cx="5965508" cy="918686"/>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Monthly credit card usage data, encompassing balance, credit limit, and any recorded delinquency, offering insights into revolving credit habits.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5498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Loan Portfolio Snapshot: Key Demographics &amp; Trends</a:t>
            </a:r>
            <a:endParaRPr lang="en-US" sz="4450" dirty="0"/>
          </a:p>
        </p:txBody>
      </p:sp>
      <p:pic>
        <p:nvPicPr>
          <p:cNvPr id="3" name="Image 0" descr="preencoded.png"/>
          <p:cNvPicPr>
            <a:picLocks noChangeAspect="1"/>
          </p:cNvPicPr>
          <p:nvPr/>
        </p:nvPicPr>
        <p:blipFill>
          <a:blip r:embed="rId3"/>
          <a:stretch>
            <a:fillRect/>
          </a:stretch>
        </p:blipFill>
        <p:spPr>
          <a:xfrm>
            <a:off x="360948" y="2466474"/>
            <a:ext cx="6677552" cy="5269831"/>
          </a:xfrm>
          <a:prstGeom prst="rect">
            <a:avLst/>
          </a:prstGeom>
        </p:spPr>
      </p:pic>
      <p:sp>
        <p:nvSpPr>
          <p:cNvPr id="4" name="Text 1"/>
          <p:cNvSpPr/>
          <p:nvPr/>
        </p:nvSpPr>
        <p:spPr>
          <a:xfrm>
            <a:off x="7599521" y="2816781"/>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Scale:</a:t>
            </a:r>
            <a:r>
              <a:rPr lang="en-US" sz="1750" dirty="0">
                <a:solidFill>
                  <a:srgbClr val="384653"/>
                </a:solidFill>
                <a:latin typeface="Roboto" pitchFamily="34" charset="0"/>
                <a:ea typeface="Roboto" pitchFamily="34" charset="-122"/>
                <a:cs typeface="Roboto" pitchFamily="34" charset="-120"/>
              </a:rPr>
              <a:t> Over 3 lakh applications with ₹184 billion in credit exposure.</a:t>
            </a:r>
            <a:endParaRPr lang="en-US" sz="1750" dirty="0"/>
          </a:p>
        </p:txBody>
      </p:sp>
      <p:sp>
        <p:nvSpPr>
          <p:cNvPr id="5" name="Text 2"/>
          <p:cNvSpPr/>
          <p:nvPr/>
        </p:nvSpPr>
        <p:spPr>
          <a:xfrm>
            <a:off x="7599521" y="3576399"/>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Average Loan:</a:t>
            </a:r>
            <a:r>
              <a:rPr lang="en-US" sz="1750" dirty="0">
                <a:solidFill>
                  <a:srgbClr val="384653"/>
                </a:solidFill>
                <a:latin typeface="Roboto" pitchFamily="34" charset="0"/>
                <a:ea typeface="Roboto" pitchFamily="34" charset="-122"/>
                <a:cs typeface="Roboto" pitchFamily="34" charset="-120"/>
              </a:rPr>
              <a:t> Approximately ₹1.53 lakh per borrower, with ₹27,000 typical monthly EMI.</a:t>
            </a:r>
            <a:endParaRPr lang="en-US" sz="1750" dirty="0"/>
          </a:p>
        </p:txBody>
      </p:sp>
      <p:sp>
        <p:nvSpPr>
          <p:cNvPr id="6" name="Text 3"/>
          <p:cNvSpPr/>
          <p:nvPr/>
        </p:nvSpPr>
        <p:spPr>
          <a:xfrm>
            <a:off x="7599521" y="4336018"/>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Gender Distribution:</a:t>
            </a:r>
            <a:r>
              <a:rPr lang="en-US" sz="1750" dirty="0">
                <a:solidFill>
                  <a:srgbClr val="384653"/>
                </a:solidFill>
                <a:latin typeface="Roboto" pitchFamily="34" charset="0"/>
                <a:ea typeface="Roboto" pitchFamily="34" charset="-122"/>
                <a:cs typeface="Roboto" pitchFamily="34" charset="-120"/>
              </a:rPr>
              <a:t> Female applicants outnumber male borrowers.</a:t>
            </a:r>
            <a:endParaRPr lang="en-US" sz="1750" dirty="0"/>
          </a:p>
        </p:txBody>
      </p:sp>
      <p:sp>
        <p:nvSpPr>
          <p:cNvPr id="7" name="Text 4"/>
          <p:cNvSpPr/>
          <p:nvPr/>
        </p:nvSpPr>
        <p:spPr>
          <a:xfrm>
            <a:off x="7599521" y="5095637"/>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Age Demographics:</a:t>
            </a:r>
            <a:r>
              <a:rPr lang="en-US" sz="1750" dirty="0">
                <a:solidFill>
                  <a:srgbClr val="384653"/>
                </a:solidFill>
                <a:latin typeface="Roboto" pitchFamily="34" charset="0"/>
                <a:ea typeface="Roboto" pitchFamily="34" charset="-122"/>
                <a:cs typeface="Roboto" pitchFamily="34" charset="-120"/>
              </a:rPr>
              <a:t> Most borrowers are 30–40; higher defaults among &lt;30 and &gt;60 age groups.</a:t>
            </a:r>
            <a:endParaRPr lang="en-US" sz="1750" dirty="0"/>
          </a:p>
        </p:txBody>
      </p:sp>
      <p:sp>
        <p:nvSpPr>
          <p:cNvPr id="8" name="Text 5"/>
          <p:cNvSpPr/>
          <p:nvPr/>
        </p:nvSpPr>
        <p:spPr>
          <a:xfrm>
            <a:off x="7599521" y="5855256"/>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Education:</a:t>
            </a:r>
            <a:r>
              <a:rPr lang="en-US" sz="1750" dirty="0">
                <a:solidFill>
                  <a:srgbClr val="384653"/>
                </a:solidFill>
                <a:latin typeface="Roboto" pitchFamily="34" charset="0"/>
                <a:ea typeface="Roboto" pitchFamily="34" charset="-122"/>
                <a:cs typeface="Roboto" pitchFamily="34" charset="-120"/>
              </a:rPr>
              <a:t> Majority have secondary/senior secondary education; lower education levels show higher defaults.</a:t>
            </a:r>
            <a:endParaRPr lang="en-US" sz="1750" dirty="0"/>
          </a:p>
        </p:txBody>
      </p:sp>
      <p:sp>
        <p:nvSpPr>
          <p:cNvPr id="9" name="Text 6"/>
          <p:cNvSpPr/>
          <p:nvPr/>
        </p:nvSpPr>
        <p:spPr>
          <a:xfrm>
            <a:off x="7599521" y="6614874"/>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Repayment Rate:</a:t>
            </a:r>
            <a:r>
              <a:rPr lang="en-US" sz="1750" dirty="0">
                <a:solidFill>
                  <a:srgbClr val="384653"/>
                </a:solidFill>
                <a:latin typeface="Roboto" pitchFamily="34" charset="0"/>
                <a:ea typeface="Roboto" pitchFamily="34" charset="-122"/>
                <a:cs typeface="Roboto" pitchFamily="34" charset="-120"/>
              </a:rPr>
              <a:t> 91.93% repay on time, while 8.07% default.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58754"/>
            <a:ext cx="9420344"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Borrower Profiles &amp; Default Hotspots</a:t>
            </a:r>
            <a:endParaRPr lang="en-US" sz="4450" dirty="0"/>
          </a:p>
        </p:txBody>
      </p:sp>
      <p:pic>
        <p:nvPicPr>
          <p:cNvPr id="3" name="Image 0" descr="preencoded.png"/>
          <p:cNvPicPr>
            <a:picLocks noChangeAspect="1"/>
          </p:cNvPicPr>
          <p:nvPr/>
        </p:nvPicPr>
        <p:blipFill>
          <a:blip r:embed="rId3"/>
          <a:stretch>
            <a:fillRect/>
          </a:stretch>
        </p:blipFill>
        <p:spPr>
          <a:xfrm>
            <a:off x="168442" y="2298032"/>
            <a:ext cx="7146758" cy="5017167"/>
          </a:xfrm>
          <a:prstGeom prst="rect">
            <a:avLst/>
          </a:prstGeom>
        </p:spPr>
      </p:pic>
      <p:sp>
        <p:nvSpPr>
          <p:cNvPr id="4" name="Text 1"/>
          <p:cNvSpPr/>
          <p:nvPr/>
        </p:nvSpPr>
        <p:spPr>
          <a:xfrm>
            <a:off x="7599521" y="2711768"/>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Annuity &amp; Loan Size:</a:t>
            </a:r>
            <a:r>
              <a:rPr lang="en-US" sz="1750" dirty="0">
                <a:solidFill>
                  <a:srgbClr val="384653"/>
                </a:solidFill>
                <a:latin typeface="Roboto" pitchFamily="34" charset="0"/>
                <a:ea typeface="Roboto" pitchFamily="34" charset="-122"/>
                <a:cs typeface="Roboto" pitchFamily="34" charset="-120"/>
              </a:rPr>
              <a:t> Larger loans correspond to higher annuity payments; monitor unusually high cases.</a:t>
            </a:r>
            <a:endParaRPr lang="en-US" sz="1750" dirty="0"/>
          </a:p>
        </p:txBody>
      </p:sp>
      <p:sp>
        <p:nvSpPr>
          <p:cNvPr id="5" name="Text 2"/>
          <p:cNvSpPr/>
          <p:nvPr/>
        </p:nvSpPr>
        <p:spPr>
          <a:xfrm>
            <a:off x="7599521" y="3471386"/>
            <a:ext cx="6244709" cy="1020485"/>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Housing Status:</a:t>
            </a:r>
            <a:r>
              <a:rPr lang="en-US" sz="1750" dirty="0">
                <a:solidFill>
                  <a:srgbClr val="384653"/>
                </a:solidFill>
                <a:latin typeface="Roboto" pitchFamily="34" charset="0"/>
                <a:ea typeface="Roboto" pitchFamily="34" charset="-122"/>
                <a:cs typeface="Roboto" pitchFamily="34" charset="-120"/>
              </a:rPr>
              <a:t> Most applicants reside in houses/apartments, followed by those living with parents. Very few live in rented or municipal housing.</a:t>
            </a:r>
            <a:endParaRPr lang="en-US" sz="1750" dirty="0"/>
          </a:p>
        </p:txBody>
      </p:sp>
      <p:sp>
        <p:nvSpPr>
          <p:cNvPr id="6" name="Text 3"/>
          <p:cNvSpPr/>
          <p:nvPr/>
        </p:nvSpPr>
        <p:spPr>
          <a:xfrm>
            <a:off x="7599521" y="4571167"/>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Loan Amount vs. Default:</a:t>
            </a:r>
            <a:r>
              <a:rPr lang="en-US" sz="1750" dirty="0">
                <a:solidFill>
                  <a:srgbClr val="384653"/>
                </a:solidFill>
                <a:latin typeface="Roboto" pitchFamily="34" charset="0"/>
                <a:ea typeface="Roboto" pitchFamily="34" charset="-122"/>
                <a:cs typeface="Roboto" pitchFamily="34" charset="-120"/>
              </a:rPr>
              <a:t> Most loans fall within the ₹100K–₹500K range, which also sees common defaults.</a:t>
            </a:r>
            <a:endParaRPr lang="en-US" sz="1750" dirty="0"/>
          </a:p>
        </p:txBody>
      </p:sp>
      <p:sp>
        <p:nvSpPr>
          <p:cNvPr id="7" name="Text 4"/>
          <p:cNvSpPr/>
          <p:nvPr/>
        </p:nvSpPr>
        <p:spPr>
          <a:xfrm>
            <a:off x="7599521" y="5330785"/>
            <a:ext cx="6244709" cy="1360646"/>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Occupation Risk:</a:t>
            </a:r>
            <a:r>
              <a:rPr lang="en-US" sz="1750" dirty="0">
                <a:solidFill>
                  <a:srgbClr val="384653"/>
                </a:solidFill>
                <a:latin typeface="Roboto" pitchFamily="34" charset="0"/>
                <a:ea typeface="Roboto" pitchFamily="34" charset="-122"/>
                <a:cs typeface="Roboto" pitchFamily="34" charset="-120"/>
              </a:rPr>
              <a:t> Laborers, core staff, and "others" constitute the majority of applicants, with higher default risks. Managers and IT staff, though fewer, exhibit lower default rates.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59487"/>
            <a:ext cx="12723495"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Previous Credit Behavior &amp; Repayment Dynamics</a:t>
            </a:r>
            <a:endParaRPr lang="en-US" sz="4450" dirty="0"/>
          </a:p>
        </p:txBody>
      </p:sp>
      <p:pic>
        <p:nvPicPr>
          <p:cNvPr id="3" name="Image 0" descr="preencoded.png"/>
          <p:cNvPicPr>
            <a:picLocks noChangeAspect="1"/>
          </p:cNvPicPr>
          <p:nvPr/>
        </p:nvPicPr>
        <p:blipFill>
          <a:blip r:embed="rId3"/>
          <a:stretch>
            <a:fillRect/>
          </a:stretch>
        </p:blipFill>
        <p:spPr>
          <a:xfrm>
            <a:off x="312821" y="1479884"/>
            <a:ext cx="7002379" cy="5510463"/>
          </a:xfrm>
          <a:prstGeom prst="rect">
            <a:avLst/>
          </a:prstGeom>
        </p:spPr>
      </p:pic>
      <p:sp>
        <p:nvSpPr>
          <p:cNvPr id="4" name="Text 1"/>
          <p:cNvSpPr/>
          <p:nvPr/>
        </p:nvSpPr>
        <p:spPr>
          <a:xfrm>
            <a:off x="7599521" y="1912501"/>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Previous Credit Performance:</a:t>
            </a:r>
            <a:r>
              <a:rPr lang="en-US" sz="1750" dirty="0">
                <a:solidFill>
                  <a:srgbClr val="384653"/>
                </a:solidFill>
                <a:latin typeface="Roboto" pitchFamily="34" charset="0"/>
                <a:ea typeface="Roboto" pitchFamily="34" charset="-122"/>
                <a:cs typeface="Roboto" pitchFamily="34" charset="-120"/>
              </a:rPr>
              <a:t> ₹121 billion in previous credit with a 100% approval rate.</a:t>
            </a:r>
            <a:endParaRPr lang="en-US" sz="1750" dirty="0"/>
          </a:p>
        </p:txBody>
      </p:sp>
      <p:sp>
        <p:nvSpPr>
          <p:cNvPr id="5" name="Text 2"/>
          <p:cNvSpPr/>
          <p:nvPr/>
        </p:nvSpPr>
        <p:spPr>
          <a:xfrm>
            <a:off x="7599521" y="2672120"/>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Repayment Efficiency:</a:t>
            </a:r>
            <a:r>
              <a:rPr lang="en-US" sz="1750" dirty="0">
                <a:solidFill>
                  <a:srgbClr val="384653"/>
                </a:solidFill>
                <a:latin typeface="Roboto" pitchFamily="34" charset="0"/>
                <a:ea typeface="Roboto" pitchFamily="34" charset="-122"/>
                <a:cs typeface="Roboto" pitchFamily="34" charset="-120"/>
              </a:rPr>
              <a:t> 90.46% payments were on time, with an average early repayment trend of –8.78 days.</a:t>
            </a:r>
            <a:endParaRPr lang="en-US" sz="1750" dirty="0"/>
          </a:p>
        </p:txBody>
      </p:sp>
      <p:sp>
        <p:nvSpPr>
          <p:cNvPr id="6" name="Text 3"/>
          <p:cNvSpPr/>
          <p:nvPr/>
        </p:nvSpPr>
        <p:spPr>
          <a:xfrm>
            <a:off x="7599521" y="3431738"/>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Credit Utilization:</a:t>
            </a:r>
            <a:r>
              <a:rPr lang="en-US" sz="1750" dirty="0">
                <a:solidFill>
                  <a:srgbClr val="384653"/>
                </a:solidFill>
                <a:latin typeface="Roboto" pitchFamily="34" charset="0"/>
                <a:ea typeface="Roboto" pitchFamily="34" charset="-122"/>
                <a:cs typeface="Roboto" pitchFamily="34" charset="-120"/>
              </a:rPr>
              <a:t> Current utilization stands at 37.9%, indicating significant unused capacity.</a:t>
            </a:r>
            <a:endParaRPr lang="en-US" sz="1750" dirty="0"/>
          </a:p>
        </p:txBody>
      </p:sp>
      <p:sp>
        <p:nvSpPr>
          <p:cNvPr id="7" name="Text 4"/>
          <p:cNvSpPr/>
          <p:nvPr/>
        </p:nvSpPr>
        <p:spPr>
          <a:xfrm>
            <a:off x="7599521" y="4191357"/>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Repayment Timing:</a:t>
            </a:r>
            <a:r>
              <a:rPr lang="en-US" sz="1750" dirty="0">
                <a:solidFill>
                  <a:srgbClr val="384653"/>
                </a:solidFill>
                <a:latin typeface="Roboto" pitchFamily="34" charset="0"/>
                <a:ea typeface="Roboto" pitchFamily="34" charset="-122"/>
                <a:cs typeface="Roboto" pitchFamily="34" charset="-120"/>
              </a:rPr>
              <a:t> Most repayments occur in the first few months, though some delays are observed.</a:t>
            </a:r>
            <a:endParaRPr lang="en-US" sz="1750" dirty="0"/>
          </a:p>
        </p:txBody>
      </p:sp>
      <p:sp>
        <p:nvSpPr>
          <p:cNvPr id="8" name="Text 5"/>
          <p:cNvSpPr/>
          <p:nvPr/>
        </p:nvSpPr>
        <p:spPr>
          <a:xfrm>
            <a:off x="7599521" y="4950976"/>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Loan Purpose Risks:</a:t>
            </a:r>
            <a:r>
              <a:rPr lang="en-US" sz="1750" dirty="0">
                <a:solidFill>
                  <a:srgbClr val="384653"/>
                </a:solidFill>
                <a:latin typeface="Roboto" pitchFamily="34" charset="0"/>
                <a:ea typeface="Roboto" pitchFamily="34" charset="-122"/>
                <a:cs typeface="Roboto" pitchFamily="34" charset="-120"/>
              </a:rPr>
              <a:t> High defaults in Mobile and consumer durable categories.</a:t>
            </a:r>
            <a:endParaRPr lang="en-US" sz="1750" dirty="0"/>
          </a:p>
        </p:txBody>
      </p:sp>
      <p:sp>
        <p:nvSpPr>
          <p:cNvPr id="9" name="Text 6"/>
          <p:cNvSpPr/>
          <p:nvPr/>
        </p:nvSpPr>
        <p:spPr>
          <a:xfrm>
            <a:off x="7599521" y="5710595"/>
            <a:ext cx="6244709" cy="1020485"/>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Loan Type Trends:</a:t>
            </a:r>
            <a:r>
              <a:rPr lang="en-US" sz="1750" dirty="0">
                <a:solidFill>
                  <a:srgbClr val="384653"/>
                </a:solidFill>
                <a:latin typeface="Roboto" pitchFamily="34" charset="0"/>
                <a:ea typeface="Roboto" pitchFamily="34" charset="-122"/>
                <a:cs typeface="Roboto" pitchFamily="34" charset="-120"/>
              </a:rPr>
              <a:t> Cash loans have the highest average credit (~₹400K); consumer and revolving credits are smaller but significant.</a:t>
            </a:r>
            <a:endParaRPr lang="en-US" sz="1750" dirty="0"/>
          </a:p>
        </p:txBody>
      </p:sp>
      <p:sp>
        <p:nvSpPr>
          <p:cNvPr id="10" name="Text 7"/>
          <p:cNvSpPr/>
          <p:nvPr/>
        </p:nvSpPr>
        <p:spPr>
          <a:xfrm>
            <a:off x="7599521" y="6810375"/>
            <a:ext cx="6244709"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Late Payments:</a:t>
            </a:r>
            <a:r>
              <a:rPr lang="en-US" sz="1750" dirty="0">
                <a:solidFill>
                  <a:srgbClr val="384653"/>
                </a:solidFill>
                <a:latin typeface="Roboto" pitchFamily="34" charset="0"/>
                <a:ea typeface="Roboto" pitchFamily="34" charset="-122"/>
                <a:cs typeface="Roboto" pitchFamily="34" charset="-120"/>
              </a:rPr>
              <a:t> While 90% repay on time, a small share of late repayments contributes to overall risk.</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9383" y="612338"/>
            <a:ext cx="7800737" cy="452438"/>
          </a:xfrm>
          <a:prstGeom prst="rect">
            <a:avLst/>
          </a:prstGeom>
          <a:noFill/>
          <a:ln/>
        </p:spPr>
        <p:txBody>
          <a:bodyPr wrap="none" lIns="0" tIns="0" rIns="0" bIns="0" rtlCol="0" anchor="t"/>
          <a:lstStyle/>
          <a:p>
            <a:pPr marL="0" indent="0" algn="l">
              <a:lnSpc>
                <a:spcPts val="3550"/>
              </a:lnSpc>
              <a:buNone/>
            </a:pPr>
            <a:r>
              <a:rPr lang="en-US" sz="2800" dirty="0">
                <a:solidFill>
                  <a:srgbClr val="2E3C4E"/>
                </a:solidFill>
                <a:latin typeface="Host Grotesk Medium" pitchFamily="34" charset="0"/>
                <a:ea typeface="Host Grotesk Medium" pitchFamily="34" charset="-122"/>
                <a:cs typeface="Host Grotesk Medium" pitchFamily="34" charset="-120"/>
              </a:rPr>
              <a:t>Strategic Recommendations for Risk Mitigation</a:t>
            </a:r>
            <a:endParaRPr lang="en-US" sz="2800" dirty="0"/>
          </a:p>
        </p:txBody>
      </p:sp>
      <p:pic>
        <p:nvPicPr>
          <p:cNvPr id="3" name="Image 0" descr="preencoded.png"/>
          <p:cNvPicPr>
            <a:picLocks noChangeAspect="1"/>
          </p:cNvPicPr>
          <p:nvPr/>
        </p:nvPicPr>
        <p:blipFill>
          <a:blip r:embed="rId3"/>
          <a:stretch>
            <a:fillRect/>
          </a:stretch>
        </p:blipFill>
        <p:spPr>
          <a:xfrm>
            <a:off x="779383" y="1431072"/>
            <a:ext cx="72271" cy="72271"/>
          </a:xfrm>
          <a:prstGeom prst="rect">
            <a:avLst/>
          </a:prstGeom>
        </p:spPr>
      </p:pic>
      <p:sp>
        <p:nvSpPr>
          <p:cNvPr id="4" name="Text 1"/>
          <p:cNvSpPr/>
          <p:nvPr/>
        </p:nvSpPr>
        <p:spPr>
          <a:xfrm>
            <a:off x="996315" y="1354217"/>
            <a:ext cx="2171343" cy="226219"/>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Targeted Risk Assessment</a:t>
            </a:r>
            <a:endParaRPr lang="en-US" sz="1400" dirty="0"/>
          </a:p>
        </p:txBody>
      </p:sp>
      <p:sp>
        <p:nvSpPr>
          <p:cNvPr id="5" name="Text 2"/>
          <p:cNvSpPr/>
          <p:nvPr/>
        </p:nvSpPr>
        <p:spPr>
          <a:xfrm>
            <a:off x="996315" y="1667232"/>
            <a:ext cx="12854702" cy="217170"/>
          </a:xfrm>
          <a:prstGeom prst="rect">
            <a:avLst/>
          </a:prstGeom>
          <a:noFill/>
          <a:ln/>
        </p:spPr>
        <p:txBody>
          <a:bodyPr wrap="none" lIns="0" tIns="0" rIns="0" bIns="0" rtlCol="0" anchor="t"/>
          <a:lstStyle/>
          <a:p>
            <a:pPr marL="0" indent="0" algn="l">
              <a:lnSpc>
                <a:spcPts val="1700"/>
              </a:lnSpc>
              <a:buNone/>
            </a:pPr>
            <a:r>
              <a:rPr lang="en-US" sz="1100" dirty="0">
                <a:solidFill>
                  <a:srgbClr val="384653"/>
                </a:solidFill>
                <a:latin typeface="Roboto" pitchFamily="34" charset="0"/>
                <a:ea typeface="Roboto" pitchFamily="34" charset="-122"/>
                <a:cs typeface="Roboto" pitchFamily="34" charset="-120"/>
              </a:rPr>
              <a:t>Strengthen scrutiny for borrowers </a:t>
            </a:r>
            <a:r>
              <a:rPr lang="en-US" sz="1100" b="1" dirty="0">
                <a:solidFill>
                  <a:srgbClr val="384653"/>
                </a:solidFill>
                <a:latin typeface="Roboto" pitchFamily="34" charset="0"/>
                <a:ea typeface="Roboto" pitchFamily="34" charset="-122"/>
                <a:cs typeface="Roboto" pitchFamily="34" charset="-120"/>
              </a:rPr>
              <a:t>&lt;30 or &gt;60 years old</a:t>
            </a:r>
            <a:r>
              <a:rPr lang="en-US" sz="1100" dirty="0">
                <a:solidFill>
                  <a:srgbClr val="384653"/>
                </a:solidFill>
                <a:latin typeface="Roboto" pitchFamily="34" charset="0"/>
                <a:ea typeface="Roboto" pitchFamily="34" charset="-122"/>
                <a:cs typeface="Roboto" pitchFamily="34" charset="-120"/>
              </a:rPr>
              <a:t> due to elevated default risks.</a:t>
            </a:r>
            <a:endParaRPr lang="en-US" sz="1100" dirty="0"/>
          </a:p>
        </p:txBody>
      </p:sp>
      <p:pic>
        <p:nvPicPr>
          <p:cNvPr id="6" name="Image 1" descr="preencoded.png"/>
          <p:cNvPicPr>
            <a:picLocks noChangeAspect="1"/>
          </p:cNvPicPr>
          <p:nvPr/>
        </p:nvPicPr>
        <p:blipFill>
          <a:blip r:embed="rId3"/>
          <a:stretch>
            <a:fillRect/>
          </a:stretch>
        </p:blipFill>
        <p:spPr>
          <a:xfrm>
            <a:off x="779383" y="2250698"/>
            <a:ext cx="72271" cy="72271"/>
          </a:xfrm>
          <a:prstGeom prst="rect">
            <a:avLst/>
          </a:prstGeom>
        </p:spPr>
      </p:pic>
      <p:sp>
        <p:nvSpPr>
          <p:cNvPr id="7" name="Text 3"/>
          <p:cNvSpPr/>
          <p:nvPr/>
        </p:nvSpPr>
        <p:spPr>
          <a:xfrm>
            <a:off x="996315" y="2173843"/>
            <a:ext cx="2514362" cy="226219"/>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Education-Based Interventions</a:t>
            </a:r>
            <a:endParaRPr lang="en-US" sz="1400" dirty="0"/>
          </a:p>
        </p:txBody>
      </p:sp>
      <p:sp>
        <p:nvSpPr>
          <p:cNvPr id="8" name="Text 4"/>
          <p:cNvSpPr/>
          <p:nvPr/>
        </p:nvSpPr>
        <p:spPr>
          <a:xfrm>
            <a:off x="996315" y="2486858"/>
            <a:ext cx="12854702" cy="217170"/>
          </a:xfrm>
          <a:prstGeom prst="rect">
            <a:avLst/>
          </a:prstGeom>
          <a:noFill/>
          <a:ln/>
        </p:spPr>
        <p:txBody>
          <a:bodyPr wrap="none" lIns="0" tIns="0" rIns="0" bIns="0" rtlCol="0" anchor="t"/>
          <a:lstStyle/>
          <a:p>
            <a:pPr marL="0" indent="0" algn="l">
              <a:lnSpc>
                <a:spcPts val="1700"/>
              </a:lnSpc>
              <a:buNone/>
            </a:pPr>
            <a:r>
              <a:rPr lang="en-US" sz="1100" dirty="0">
                <a:solidFill>
                  <a:srgbClr val="384653"/>
                </a:solidFill>
                <a:latin typeface="Roboto" pitchFamily="34" charset="0"/>
                <a:ea typeface="Roboto" pitchFamily="34" charset="-122"/>
                <a:cs typeface="Roboto" pitchFamily="34" charset="-120"/>
              </a:rPr>
              <a:t>Implement </a:t>
            </a:r>
            <a:r>
              <a:rPr lang="en-US" sz="1100" b="1" dirty="0">
                <a:solidFill>
                  <a:srgbClr val="384653"/>
                </a:solidFill>
                <a:latin typeface="Roboto" pitchFamily="34" charset="0"/>
                <a:ea typeface="Roboto" pitchFamily="34" charset="-122"/>
                <a:cs typeface="Roboto" pitchFamily="34" charset="-120"/>
              </a:rPr>
              <a:t>financial literacy programs</a:t>
            </a:r>
            <a:r>
              <a:rPr lang="en-US" sz="1100" dirty="0">
                <a:solidFill>
                  <a:srgbClr val="384653"/>
                </a:solidFill>
                <a:latin typeface="Roboto" pitchFamily="34" charset="0"/>
                <a:ea typeface="Roboto" pitchFamily="34" charset="-122"/>
                <a:cs typeface="Roboto" pitchFamily="34" charset="-120"/>
              </a:rPr>
              <a:t> or tighter checks for applicants with </a:t>
            </a:r>
            <a:r>
              <a:rPr lang="en-US" sz="1100" b="1" dirty="0">
                <a:solidFill>
                  <a:srgbClr val="384653"/>
                </a:solidFill>
                <a:latin typeface="Roboto" pitchFamily="34" charset="0"/>
                <a:ea typeface="Roboto" pitchFamily="34" charset="-122"/>
                <a:cs typeface="Roboto" pitchFamily="34" charset="-120"/>
              </a:rPr>
              <a:t>lower education levels</a:t>
            </a:r>
            <a:r>
              <a:rPr lang="en-US" sz="1100" dirty="0">
                <a:solidFill>
                  <a:srgbClr val="384653"/>
                </a:solidFill>
                <a:latin typeface="Roboto" pitchFamily="34" charset="0"/>
                <a:ea typeface="Roboto" pitchFamily="34" charset="-122"/>
                <a:cs typeface="Roboto" pitchFamily="34" charset="-120"/>
              </a:rPr>
              <a:t>.</a:t>
            </a:r>
            <a:endParaRPr lang="en-US" sz="1100" dirty="0"/>
          </a:p>
        </p:txBody>
      </p:sp>
      <p:pic>
        <p:nvPicPr>
          <p:cNvPr id="9" name="Image 2" descr="preencoded.png"/>
          <p:cNvPicPr>
            <a:picLocks noChangeAspect="1"/>
          </p:cNvPicPr>
          <p:nvPr/>
        </p:nvPicPr>
        <p:blipFill>
          <a:blip r:embed="rId3"/>
          <a:stretch>
            <a:fillRect/>
          </a:stretch>
        </p:blipFill>
        <p:spPr>
          <a:xfrm>
            <a:off x="779383" y="3070324"/>
            <a:ext cx="72271" cy="72271"/>
          </a:xfrm>
          <a:prstGeom prst="rect">
            <a:avLst/>
          </a:prstGeom>
        </p:spPr>
      </p:pic>
      <p:sp>
        <p:nvSpPr>
          <p:cNvPr id="10" name="Text 5"/>
          <p:cNvSpPr/>
          <p:nvPr/>
        </p:nvSpPr>
        <p:spPr>
          <a:xfrm>
            <a:off x="996315" y="2993469"/>
            <a:ext cx="2422208" cy="226219"/>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Occupation-Aligned Strategy</a:t>
            </a:r>
            <a:endParaRPr lang="en-US" sz="1400" dirty="0"/>
          </a:p>
        </p:txBody>
      </p:sp>
      <p:sp>
        <p:nvSpPr>
          <p:cNvPr id="11" name="Text 6"/>
          <p:cNvSpPr/>
          <p:nvPr/>
        </p:nvSpPr>
        <p:spPr>
          <a:xfrm>
            <a:off x="996315" y="3306485"/>
            <a:ext cx="12854702" cy="217170"/>
          </a:xfrm>
          <a:prstGeom prst="rect">
            <a:avLst/>
          </a:prstGeom>
          <a:noFill/>
          <a:ln/>
        </p:spPr>
        <p:txBody>
          <a:bodyPr wrap="none" lIns="0" tIns="0" rIns="0" bIns="0" rtlCol="0" anchor="t"/>
          <a:lstStyle/>
          <a:p>
            <a:pPr marL="0" indent="0" algn="l">
              <a:lnSpc>
                <a:spcPts val="1700"/>
              </a:lnSpc>
              <a:buNone/>
            </a:pPr>
            <a:r>
              <a:rPr lang="en-US" sz="1100" dirty="0">
                <a:solidFill>
                  <a:srgbClr val="384653"/>
                </a:solidFill>
                <a:latin typeface="Roboto" pitchFamily="34" charset="0"/>
                <a:ea typeface="Roboto" pitchFamily="34" charset="-122"/>
                <a:cs typeface="Roboto" pitchFamily="34" charset="-120"/>
              </a:rPr>
              <a:t>Apply stricter credit checks for </a:t>
            </a:r>
            <a:r>
              <a:rPr lang="en-US" sz="1100" b="1" dirty="0">
                <a:solidFill>
                  <a:srgbClr val="384653"/>
                </a:solidFill>
                <a:latin typeface="Roboto" pitchFamily="34" charset="0"/>
                <a:ea typeface="Roboto" pitchFamily="34" charset="-122"/>
                <a:cs typeface="Roboto" pitchFamily="34" charset="-120"/>
              </a:rPr>
              <a:t>laborers and low-skill workers</a:t>
            </a:r>
            <a:r>
              <a:rPr lang="en-US" sz="1100" dirty="0">
                <a:solidFill>
                  <a:srgbClr val="384653"/>
                </a:solidFill>
                <a:latin typeface="Roboto" pitchFamily="34" charset="0"/>
                <a:ea typeface="Roboto" pitchFamily="34" charset="-122"/>
                <a:cs typeface="Roboto" pitchFamily="34" charset="-120"/>
              </a:rPr>
              <a:t>; offer favorable terms to </a:t>
            </a:r>
            <a:r>
              <a:rPr lang="en-US" sz="1100" b="1" dirty="0">
                <a:solidFill>
                  <a:srgbClr val="384653"/>
                </a:solidFill>
                <a:latin typeface="Roboto" pitchFamily="34" charset="0"/>
                <a:ea typeface="Roboto" pitchFamily="34" charset="-122"/>
                <a:cs typeface="Roboto" pitchFamily="34" charset="-120"/>
              </a:rPr>
              <a:t>stable job categories</a:t>
            </a:r>
            <a:r>
              <a:rPr lang="en-US" sz="1100" dirty="0">
                <a:solidFill>
                  <a:srgbClr val="384653"/>
                </a:solidFill>
                <a:latin typeface="Roboto" pitchFamily="34" charset="0"/>
                <a:ea typeface="Roboto" pitchFamily="34" charset="-122"/>
                <a:cs typeface="Roboto" pitchFamily="34" charset="-120"/>
              </a:rPr>
              <a:t> (e.g., managers, IT staff).</a:t>
            </a:r>
            <a:endParaRPr lang="en-US" sz="1100" dirty="0"/>
          </a:p>
        </p:txBody>
      </p:sp>
      <p:pic>
        <p:nvPicPr>
          <p:cNvPr id="12" name="Image 3" descr="preencoded.png"/>
          <p:cNvPicPr>
            <a:picLocks noChangeAspect="1"/>
          </p:cNvPicPr>
          <p:nvPr/>
        </p:nvPicPr>
        <p:blipFill>
          <a:blip r:embed="rId3"/>
          <a:stretch>
            <a:fillRect/>
          </a:stretch>
        </p:blipFill>
        <p:spPr>
          <a:xfrm>
            <a:off x="779383" y="3889950"/>
            <a:ext cx="72271" cy="72271"/>
          </a:xfrm>
          <a:prstGeom prst="rect">
            <a:avLst/>
          </a:prstGeom>
        </p:spPr>
      </p:pic>
      <p:sp>
        <p:nvSpPr>
          <p:cNvPr id="13" name="Text 7"/>
          <p:cNvSpPr/>
          <p:nvPr/>
        </p:nvSpPr>
        <p:spPr>
          <a:xfrm>
            <a:off x="996315" y="3813096"/>
            <a:ext cx="1809393" cy="226219"/>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Loan Size Monitoring</a:t>
            </a:r>
            <a:endParaRPr lang="en-US" sz="1400" dirty="0"/>
          </a:p>
        </p:txBody>
      </p:sp>
      <p:sp>
        <p:nvSpPr>
          <p:cNvPr id="14" name="Text 8"/>
          <p:cNvSpPr/>
          <p:nvPr/>
        </p:nvSpPr>
        <p:spPr>
          <a:xfrm>
            <a:off x="996315" y="4126111"/>
            <a:ext cx="12854702" cy="217170"/>
          </a:xfrm>
          <a:prstGeom prst="rect">
            <a:avLst/>
          </a:prstGeom>
          <a:noFill/>
          <a:ln/>
        </p:spPr>
        <p:txBody>
          <a:bodyPr wrap="none" lIns="0" tIns="0" rIns="0" bIns="0" rtlCol="0" anchor="t"/>
          <a:lstStyle/>
          <a:p>
            <a:pPr marL="0" indent="0" algn="l">
              <a:lnSpc>
                <a:spcPts val="1700"/>
              </a:lnSpc>
              <a:buNone/>
            </a:pPr>
            <a:r>
              <a:rPr lang="en-US" sz="1100" dirty="0">
                <a:solidFill>
                  <a:srgbClr val="384653"/>
                </a:solidFill>
                <a:latin typeface="Roboto" pitchFamily="34" charset="0"/>
                <a:ea typeface="Roboto" pitchFamily="34" charset="-122"/>
                <a:cs typeface="Roboto" pitchFamily="34" charset="-120"/>
              </a:rPr>
              <a:t>Maintain close oversight on loans in the </a:t>
            </a:r>
            <a:r>
              <a:rPr lang="en-US" sz="1100" b="1" dirty="0">
                <a:solidFill>
                  <a:srgbClr val="384653"/>
                </a:solidFill>
                <a:latin typeface="Roboto" pitchFamily="34" charset="0"/>
                <a:ea typeface="Roboto" pitchFamily="34" charset="-122"/>
                <a:cs typeface="Roboto" pitchFamily="34" charset="-120"/>
              </a:rPr>
              <a:t>₹100K–₹500K range</a:t>
            </a:r>
            <a:r>
              <a:rPr lang="en-US" sz="1100" dirty="0">
                <a:solidFill>
                  <a:srgbClr val="384653"/>
                </a:solidFill>
                <a:latin typeface="Roboto" pitchFamily="34" charset="0"/>
                <a:ea typeface="Roboto" pitchFamily="34" charset="-122"/>
                <a:cs typeface="Roboto" pitchFamily="34" charset="-120"/>
              </a:rPr>
              <a:t>, where defaults are concentrated.</a:t>
            </a:r>
            <a:endParaRPr lang="en-US" sz="1100" dirty="0"/>
          </a:p>
        </p:txBody>
      </p:sp>
      <p:pic>
        <p:nvPicPr>
          <p:cNvPr id="15" name="Image 4" descr="preencoded.png"/>
          <p:cNvPicPr>
            <a:picLocks noChangeAspect="1"/>
          </p:cNvPicPr>
          <p:nvPr/>
        </p:nvPicPr>
        <p:blipFill>
          <a:blip r:embed="rId3"/>
          <a:stretch>
            <a:fillRect/>
          </a:stretch>
        </p:blipFill>
        <p:spPr>
          <a:xfrm>
            <a:off x="779383" y="4709577"/>
            <a:ext cx="72271" cy="72271"/>
          </a:xfrm>
          <a:prstGeom prst="rect">
            <a:avLst/>
          </a:prstGeom>
        </p:spPr>
      </p:pic>
      <p:sp>
        <p:nvSpPr>
          <p:cNvPr id="16" name="Text 9"/>
          <p:cNvSpPr/>
          <p:nvPr/>
        </p:nvSpPr>
        <p:spPr>
          <a:xfrm>
            <a:off x="996315" y="4632722"/>
            <a:ext cx="1809393" cy="226219"/>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Product Risk Control</a:t>
            </a:r>
            <a:endParaRPr lang="en-US" sz="1400" dirty="0"/>
          </a:p>
        </p:txBody>
      </p:sp>
      <p:sp>
        <p:nvSpPr>
          <p:cNvPr id="17" name="Text 10"/>
          <p:cNvSpPr/>
          <p:nvPr/>
        </p:nvSpPr>
        <p:spPr>
          <a:xfrm>
            <a:off x="996315" y="4945737"/>
            <a:ext cx="12854702" cy="217170"/>
          </a:xfrm>
          <a:prstGeom prst="rect">
            <a:avLst/>
          </a:prstGeom>
          <a:noFill/>
          <a:ln/>
        </p:spPr>
        <p:txBody>
          <a:bodyPr wrap="none" lIns="0" tIns="0" rIns="0" bIns="0" rtlCol="0" anchor="t"/>
          <a:lstStyle/>
          <a:p>
            <a:pPr marL="0" indent="0" algn="l">
              <a:lnSpc>
                <a:spcPts val="1700"/>
              </a:lnSpc>
              <a:buNone/>
            </a:pPr>
            <a:r>
              <a:rPr lang="en-US" sz="1100" dirty="0">
                <a:solidFill>
                  <a:srgbClr val="384653"/>
                </a:solidFill>
                <a:latin typeface="Roboto" pitchFamily="34" charset="0"/>
                <a:ea typeface="Roboto" pitchFamily="34" charset="-122"/>
                <a:cs typeface="Roboto" pitchFamily="34" charset="-120"/>
              </a:rPr>
              <a:t>Reassess risk pricing for loans tied to Mobile, </a:t>
            </a:r>
            <a:r>
              <a:rPr lang="en-US" sz="1100" b="1" dirty="0">
                <a:solidFill>
                  <a:srgbClr val="384653"/>
                </a:solidFill>
                <a:latin typeface="Roboto" pitchFamily="34" charset="0"/>
                <a:ea typeface="Roboto" pitchFamily="34" charset="-122"/>
                <a:cs typeface="Roboto" pitchFamily="34" charset="-120"/>
              </a:rPr>
              <a:t>furniture and consumer durables</a:t>
            </a:r>
            <a:r>
              <a:rPr lang="en-US" sz="1100" dirty="0">
                <a:solidFill>
                  <a:srgbClr val="384653"/>
                </a:solidFill>
                <a:latin typeface="Roboto" pitchFamily="34" charset="0"/>
                <a:ea typeface="Roboto" pitchFamily="34" charset="-122"/>
                <a:cs typeface="Roboto" pitchFamily="34" charset="-120"/>
              </a:rPr>
              <a:t> due to higher default rates.</a:t>
            </a:r>
            <a:endParaRPr lang="en-US" sz="1100" dirty="0"/>
          </a:p>
        </p:txBody>
      </p:sp>
      <p:pic>
        <p:nvPicPr>
          <p:cNvPr id="18" name="Image 5" descr="preencoded.png"/>
          <p:cNvPicPr>
            <a:picLocks noChangeAspect="1"/>
          </p:cNvPicPr>
          <p:nvPr/>
        </p:nvPicPr>
        <p:blipFill>
          <a:blip r:embed="rId3"/>
          <a:stretch>
            <a:fillRect/>
          </a:stretch>
        </p:blipFill>
        <p:spPr>
          <a:xfrm>
            <a:off x="779383" y="5529203"/>
            <a:ext cx="72271" cy="72271"/>
          </a:xfrm>
          <a:prstGeom prst="rect">
            <a:avLst/>
          </a:prstGeom>
        </p:spPr>
      </p:pic>
      <p:sp>
        <p:nvSpPr>
          <p:cNvPr id="19" name="Text 11"/>
          <p:cNvSpPr/>
          <p:nvPr/>
        </p:nvSpPr>
        <p:spPr>
          <a:xfrm>
            <a:off x="996315" y="5452348"/>
            <a:ext cx="2340293" cy="226219"/>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Incentivize Timely Payments</a:t>
            </a:r>
            <a:endParaRPr lang="en-US" sz="1400" dirty="0"/>
          </a:p>
        </p:txBody>
      </p:sp>
      <p:sp>
        <p:nvSpPr>
          <p:cNvPr id="20" name="Text 12"/>
          <p:cNvSpPr/>
          <p:nvPr/>
        </p:nvSpPr>
        <p:spPr>
          <a:xfrm>
            <a:off x="996315" y="5765363"/>
            <a:ext cx="12854702" cy="217170"/>
          </a:xfrm>
          <a:prstGeom prst="rect">
            <a:avLst/>
          </a:prstGeom>
          <a:noFill/>
          <a:ln/>
        </p:spPr>
        <p:txBody>
          <a:bodyPr wrap="none" lIns="0" tIns="0" rIns="0" bIns="0" rtlCol="0" anchor="t"/>
          <a:lstStyle/>
          <a:p>
            <a:pPr marL="0" indent="0" algn="l">
              <a:lnSpc>
                <a:spcPts val="1700"/>
              </a:lnSpc>
              <a:buNone/>
            </a:pPr>
            <a:r>
              <a:rPr lang="en-US" sz="1100" dirty="0">
                <a:solidFill>
                  <a:srgbClr val="384653"/>
                </a:solidFill>
                <a:latin typeface="Roboto" pitchFamily="34" charset="0"/>
                <a:ea typeface="Roboto" pitchFamily="34" charset="-122"/>
                <a:cs typeface="Roboto" pitchFamily="34" charset="-120"/>
              </a:rPr>
              <a:t>Offer </a:t>
            </a:r>
            <a:r>
              <a:rPr lang="en-US" sz="1100" b="1" dirty="0">
                <a:solidFill>
                  <a:srgbClr val="384653"/>
                </a:solidFill>
                <a:latin typeface="Roboto" pitchFamily="34" charset="0"/>
                <a:ea typeface="Roboto" pitchFamily="34" charset="-122"/>
                <a:cs typeface="Roboto" pitchFamily="34" charset="-120"/>
              </a:rPr>
              <a:t>incentives like lower interest or cashback</a:t>
            </a:r>
            <a:r>
              <a:rPr lang="en-US" sz="1100" dirty="0">
                <a:solidFill>
                  <a:srgbClr val="384653"/>
                </a:solidFill>
                <a:latin typeface="Roboto" pitchFamily="34" charset="0"/>
                <a:ea typeface="Roboto" pitchFamily="34" charset="-122"/>
                <a:cs typeface="Roboto" pitchFamily="34" charset="-120"/>
              </a:rPr>
              <a:t> for early or on-time repayments to reinforce positive behavior.</a:t>
            </a:r>
            <a:endParaRPr lang="en-US" sz="1100" dirty="0"/>
          </a:p>
        </p:txBody>
      </p:sp>
      <p:pic>
        <p:nvPicPr>
          <p:cNvPr id="21" name="Image 6" descr="preencoded.png"/>
          <p:cNvPicPr>
            <a:picLocks noChangeAspect="1"/>
          </p:cNvPicPr>
          <p:nvPr/>
        </p:nvPicPr>
        <p:blipFill>
          <a:blip r:embed="rId3"/>
          <a:stretch>
            <a:fillRect/>
          </a:stretch>
        </p:blipFill>
        <p:spPr>
          <a:xfrm>
            <a:off x="779383" y="6348829"/>
            <a:ext cx="72271" cy="72271"/>
          </a:xfrm>
          <a:prstGeom prst="rect">
            <a:avLst/>
          </a:prstGeom>
        </p:spPr>
      </p:pic>
      <p:sp>
        <p:nvSpPr>
          <p:cNvPr id="22" name="Text 13"/>
          <p:cNvSpPr/>
          <p:nvPr/>
        </p:nvSpPr>
        <p:spPr>
          <a:xfrm>
            <a:off x="996315" y="6271974"/>
            <a:ext cx="1809393" cy="226219"/>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Outlier Monitoring</a:t>
            </a:r>
            <a:endParaRPr lang="en-US" sz="1400" dirty="0"/>
          </a:p>
        </p:txBody>
      </p:sp>
      <p:sp>
        <p:nvSpPr>
          <p:cNvPr id="23" name="Text 14"/>
          <p:cNvSpPr/>
          <p:nvPr/>
        </p:nvSpPr>
        <p:spPr>
          <a:xfrm>
            <a:off x="996315" y="6584990"/>
            <a:ext cx="12854702" cy="217170"/>
          </a:xfrm>
          <a:prstGeom prst="rect">
            <a:avLst/>
          </a:prstGeom>
          <a:noFill/>
          <a:ln/>
        </p:spPr>
        <p:txBody>
          <a:bodyPr wrap="none" lIns="0" tIns="0" rIns="0" bIns="0" rtlCol="0" anchor="t"/>
          <a:lstStyle/>
          <a:p>
            <a:pPr marL="0" indent="0" algn="l">
              <a:lnSpc>
                <a:spcPts val="1700"/>
              </a:lnSpc>
              <a:buNone/>
            </a:pPr>
            <a:r>
              <a:rPr lang="en-US" sz="1100" dirty="0">
                <a:solidFill>
                  <a:srgbClr val="384653"/>
                </a:solidFill>
                <a:latin typeface="Roboto" pitchFamily="34" charset="0"/>
                <a:ea typeface="Roboto" pitchFamily="34" charset="-122"/>
                <a:cs typeface="Roboto" pitchFamily="34" charset="-120"/>
              </a:rPr>
              <a:t>Investigate borrowers with </a:t>
            </a:r>
            <a:r>
              <a:rPr lang="en-US" sz="1100" b="1" dirty="0">
                <a:solidFill>
                  <a:srgbClr val="384653"/>
                </a:solidFill>
                <a:latin typeface="Roboto" pitchFamily="34" charset="0"/>
                <a:ea typeface="Roboto" pitchFamily="34" charset="-122"/>
                <a:cs typeface="Roboto" pitchFamily="34" charset="-120"/>
              </a:rPr>
              <a:t>high annuity-to-credit ratios</a:t>
            </a:r>
            <a:r>
              <a:rPr lang="en-US" sz="1100" dirty="0">
                <a:solidFill>
                  <a:srgbClr val="384653"/>
                </a:solidFill>
                <a:latin typeface="Roboto" pitchFamily="34" charset="0"/>
                <a:ea typeface="Roboto" pitchFamily="34" charset="-122"/>
                <a:cs typeface="Roboto" pitchFamily="34" charset="-120"/>
              </a:rPr>
              <a:t> for potential over-leveraging risks.</a:t>
            </a:r>
            <a:endParaRPr lang="en-US" sz="1100" dirty="0"/>
          </a:p>
        </p:txBody>
      </p:sp>
      <p:pic>
        <p:nvPicPr>
          <p:cNvPr id="24" name="Image 7" descr="preencoded.png"/>
          <p:cNvPicPr>
            <a:picLocks noChangeAspect="1"/>
          </p:cNvPicPr>
          <p:nvPr/>
        </p:nvPicPr>
        <p:blipFill>
          <a:blip r:embed="rId3"/>
          <a:stretch>
            <a:fillRect/>
          </a:stretch>
        </p:blipFill>
        <p:spPr>
          <a:xfrm>
            <a:off x="779383" y="7168455"/>
            <a:ext cx="72271" cy="72271"/>
          </a:xfrm>
          <a:prstGeom prst="rect">
            <a:avLst/>
          </a:prstGeom>
        </p:spPr>
      </p:pic>
      <p:sp>
        <p:nvSpPr>
          <p:cNvPr id="25" name="Text 15"/>
          <p:cNvSpPr/>
          <p:nvPr/>
        </p:nvSpPr>
        <p:spPr>
          <a:xfrm>
            <a:off x="996315" y="7091601"/>
            <a:ext cx="2125266" cy="226219"/>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Host Grotesk Medium" pitchFamily="34" charset="0"/>
                <a:ea typeface="Host Grotesk Medium" pitchFamily="34" charset="-122"/>
                <a:cs typeface="Host Grotesk Medium" pitchFamily="34" charset="-120"/>
              </a:rPr>
              <a:t>Optimize Credit Utilization</a:t>
            </a:r>
            <a:endParaRPr lang="en-US" sz="1400" dirty="0"/>
          </a:p>
        </p:txBody>
      </p:sp>
      <p:sp>
        <p:nvSpPr>
          <p:cNvPr id="26" name="Text 16"/>
          <p:cNvSpPr/>
          <p:nvPr/>
        </p:nvSpPr>
        <p:spPr>
          <a:xfrm>
            <a:off x="996315" y="7404616"/>
            <a:ext cx="12854702" cy="217170"/>
          </a:xfrm>
          <a:prstGeom prst="rect">
            <a:avLst/>
          </a:prstGeom>
          <a:noFill/>
          <a:ln/>
        </p:spPr>
        <p:txBody>
          <a:bodyPr wrap="none" lIns="0" tIns="0" rIns="0" bIns="0" rtlCol="0" anchor="t"/>
          <a:lstStyle/>
          <a:p>
            <a:pPr marL="0" indent="0" algn="l">
              <a:lnSpc>
                <a:spcPts val="1700"/>
              </a:lnSpc>
              <a:buNone/>
            </a:pPr>
            <a:r>
              <a:rPr lang="en-US" sz="1100" dirty="0">
                <a:solidFill>
                  <a:srgbClr val="384653"/>
                </a:solidFill>
                <a:latin typeface="Roboto" pitchFamily="34" charset="0"/>
                <a:ea typeface="Roboto" pitchFamily="34" charset="-122"/>
                <a:cs typeface="Roboto" pitchFamily="34" charset="-120"/>
              </a:rPr>
              <a:t>Leverage 37.9% utilization to </a:t>
            </a:r>
            <a:r>
              <a:rPr lang="en-US" sz="1100" b="1" dirty="0">
                <a:solidFill>
                  <a:srgbClr val="384653"/>
                </a:solidFill>
                <a:latin typeface="Roboto" pitchFamily="34" charset="0"/>
                <a:ea typeface="Roboto" pitchFamily="34" charset="-122"/>
                <a:cs typeface="Roboto" pitchFamily="34" charset="-120"/>
              </a:rPr>
              <a:t>cross-sell additional products</a:t>
            </a:r>
            <a:r>
              <a:rPr lang="en-US" sz="1100" dirty="0">
                <a:solidFill>
                  <a:srgbClr val="384653"/>
                </a:solidFill>
                <a:latin typeface="Roboto" pitchFamily="34" charset="0"/>
                <a:ea typeface="Roboto" pitchFamily="34" charset="-122"/>
                <a:cs typeface="Roboto" pitchFamily="34" charset="-120"/>
              </a:rPr>
              <a:t> to trustworthy borrowers, expanding revenue without excessive risk.</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38294"/>
            <a:ext cx="8190548" cy="531614"/>
          </a:xfrm>
          <a:prstGeom prst="rect">
            <a:avLst/>
          </a:prstGeom>
          <a:noFill/>
          <a:ln/>
        </p:spPr>
        <p:txBody>
          <a:bodyPr wrap="none" lIns="0" tIns="0" rIns="0" bIns="0" rtlCol="0" anchor="t"/>
          <a:lstStyle/>
          <a:p>
            <a:pPr marL="0" indent="0" algn="l">
              <a:lnSpc>
                <a:spcPts val="4150"/>
              </a:lnSpc>
              <a:buNone/>
            </a:pPr>
            <a:r>
              <a:rPr lang="en-US" sz="3300" dirty="0">
                <a:solidFill>
                  <a:srgbClr val="2E3C4E"/>
                </a:solidFill>
                <a:latin typeface="Host Grotesk Medium" pitchFamily="34" charset="0"/>
                <a:ea typeface="Host Grotesk Medium" pitchFamily="34" charset="-122"/>
                <a:cs typeface="Host Grotesk Medium" pitchFamily="34" charset="-120"/>
              </a:rPr>
              <a:t>Tangible Business Impact &amp; Future Growth</a:t>
            </a:r>
            <a:endParaRPr lang="en-US" sz="3300" dirty="0"/>
          </a:p>
        </p:txBody>
      </p:sp>
      <p:sp>
        <p:nvSpPr>
          <p:cNvPr id="3" name="Shape 1"/>
          <p:cNvSpPr/>
          <p:nvPr/>
        </p:nvSpPr>
        <p:spPr>
          <a:xfrm>
            <a:off x="793790" y="1510070"/>
            <a:ext cx="6436400" cy="1913692"/>
          </a:xfrm>
          <a:prstGeom prst="roundRect">
            <a:avLst>
              <a:gd name="adj" fmla="val 3734"/>
            </a:avLst>
          </a:prstGeom>
          <a:solidFill>
            <a:srgbClr val="D9EDF2"/>
          </a:solidFill>
          <a:ln w="7620">
            <a:solidFill>
              <a:srgbClr val="BFD3D8"/>
            </a:solidFill>
            <a:prstDash val="solid"/>
          </a:ln>
        </p:spPr>
      </p:sp>
      <p:pic>
        <p:nvPicPr>
          <p:cNvPr id="4" name="Image 0" descr="preencoded.png"/>
          <p:cNvPicPr>
            <a:picLocks noChangeAspect="1"/>
          </p:cNvPicPr>
          <p:nvPr/>
        </p:nvPicPr>
        <p:blipFill>
          <a:blip r:embed="rId3"/>
          <a:stretch>
            <a:fillRect/>
          </a:stretch>
        </p:blipFill>
        <p:spPr>
          <a:xfrm>
            <a:off x="971431" y="1687711"/>
            <a:ext cx="510302" cy="510302"/>
          </a:xfrm>
          <a:prstGeom prst="rect">
            <a:avLst/>
          </a:prstGeom>
        </p:spPr>
      </p:pic>
      <p:pic>
        <p:nvPicPr>
          <p:cNvPr id="5" name="Image 1" descr="preencoded.png"/>
          <p:cNvPicPr>
            <a:picLocks noChangeAspect="1"/>
          </p:cNvPicPr>
          <p:nvPr/>
        </p:nvPicPr>
        <p:blipFill>
          <a:blip r:embed="rId4"/>
          <a:stretch>
            <a:fillRect/>
          </a:stretch>
        </p:blipFill>
        <p:spPr>
          <a:xfrm>
            <a:off x="1111806" y="1799273"/>
            <a:ext cx="229553" cy="287060"/>
          </a:xfrm>
          <a:prstGeom prst="rect">
            <a:avLst/>
          </a:prstGeom>
        </p:spPr>
      </p:pic>
      <p:sp>
        <p:nvSpPr>
          <p:cNvPr id="6" name="Text 2"/>
          <p:cNvSpPr/>
          <p:nvPr/>
        </p:nvSpPr>
        <p:spPr>
          <a:xfrm>
            <a:off x="971431" y="2368034"/>
            <a:ext cx="2778800" cy="265747"/>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Enhanced Risk Management</a:t>
            </a:r>
            <a:endParaRPr lang="en-US" sz="1650" dirty="0"/>
          </a:p>
        </p:txBody>
      </p:sp>
      <p:sp>
        <p:nvSpPr>
          <p:cNvPr id="7" name="Text 3"/>
          <p:cNvSpPr/>
          <p:nvPr/>
        </p:nvSpPr>
        <p:spPr>
          <a:xfrm>
            <a:off x="971431" y="2735818"/>
            <a:ext cx="6081117" cy="510302"/>
          </a:xfrm>
          <a:prstGeom prst="rect">
            <a:avLst/>
          </a:prstGeom>
          <a:noFill/>
          <a:ln/>
        </p:spPr>
        <p:txBody>
          <a:bodyPr wrap="square" lIns="0" tIns="0" rIns="0" bIns="0" rtlCol="0" anchor="t"/>
          <a:lstStyle/>
          <a:p>
            <a:pPr marL="0" indent="0" algn="l">
              <a:lnSpc>
                <a:spcPts val="2000"/>
              </a:lnSpc>
              <a:buNone/>
            </a:pPr>
            <a:r>
              <a:rPr lang="en-US" sz="1300" dirty="0">
                <a:solidFill>
                  <a:srgbClr val="384653"/>
                </a:solidFill>
                <a:latin typeface="Roboto" pitchFamily="34" charset="0"/>
                <a:ea typeface="Roboto" pitchFamily="34" charset="-122"/>
                <a:cs typeface="Roboto" pitchFamily="34" charset="-120"/>
              </a:rPr>
              <a:t>Precise identification of high-risk groups leads to reduced defaults and a stronger, more resilient portfolio.</a:t>
            </a:r>
            <a:endParaRPr lang="en-US" sz="1300" dirty="0"/>
          </a:p>
        </p:txBody>
      </p:sp>
      <p:sp>
        <p:nvSpPr>
          <p:cNvPr id="8" name="Shape 4"/>
          <p:cNvSpPr/>
          <p:nvPr/>
        </p:nvSpPr>
        <p:spPr>
          <a:xfrm>
            <a:off x="7400211" y="1510070"/>
            <a:ext cx="6436400" cy="1913692"/>
          </a:xfrm>
          <a:prstGeom prst="roundRect">
            <a:avLst>
              <a:gd name="adj" fmla="val 3734"/>
            </a:avLst>
          </a:prstGeom>
          <a:solidFill>
            <a:srgbClr val="D9EDF2"/>
          </a:solidFill>
          <a:ln w="7620">
            <a:solidFill>
              <a:srgbClr val="BFD3D8"/>
            </a:solidFill>
            <a:prstDash val="solid"/>
          </a:ln>
        </p:spPr>
      </p:sp>
      <p:pic>
        <p:nvPicPr>
          <p:cNvPr id="9" name="Image 2" descr="preencoded.png"/>
          <p:cNvPicPr>
            <a:picLocks noChangeAspect="1"/>
          </p:cNvPicPr>
          <p:nvPr/>
        </p:nvPicPr>
        <p:blipFill>
          <a:blip r:embed="rId5"/>
          <a:stretch>
            <a:fillRect/>
          </a:stretch>
        </p:blipFill>
        <p:spPr>
          <a:xfrm>
            <a:off x="7577852" y="1687711"/>
            <a:ext cx="510302" cy="510302"/>
          </a:xfrm>
          <a:prstGeom prst="rect">
            <a:avLst/>
          </a:prstGeom>
        </p:spPr>
      </p:pic>
      <p:pic>
        <p:nvPicPr>
          <p:cNvPr id="10" name="Image 3" descr="preencoded.png"/>
          <p:cNvPicPr>
            <a:picLocks noChangeAspect="1"/>
          </p:cNvPicPr>
          <p:nvPr/>
        </p:nvPicPr>
        <p:blipFill>
          <a:blip r:embed="rId6"/>
          <a:stretch>
            <a:fillRect/>
          </a:stretch>
        </p:blipFill>
        <p:spPr>
          <a:xfrm>
            <a:off x="7718227" y="1799273"/>
            <a:ext cx="229553" cy="287060"/>
          </a:xfrm>
          <a:prstGeom prst="rect">
            <a:avLst/>
          </a:prstGeom>
        </p:spPr>
      </p:pic>
      <p:sp>
        <p:nvSpPr>
          <p:cNvPr id="11" name="Text 5"/>
          <p:cNvSpPr/>
          <p:nvPr/>
        </p:nvSpPr>
        <p:spPr>
          <a:xfrm>
            <a:off x="7577852" y="2368034"/>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Increased Profitability</a:t>
            </a:r>
            <a:endParaRPr lang="en-US" sz="1650" dirty="0"/>
          </a:p>
        </p:txBody>
      </p:sp>
      <p:sp>
        <p:nvSpPr>
          <p:cNvPr id="12" name="Text 6"/>
          <p:cNvSpPr/>
          <p:nvPr/>
        </p:nvSpPr>
        <p:spPr>
          <a:xfrm>
            <a:off x="7577852" y="2735818"/>
            <a:ext cx="6081117" cy="510302"/>
          </a:xfrm>
          <a:prstGeom prst="rect">
            <a:avLst/>
          </a:prstGeom>
          <a:noFill/>
          <a:ln/>
        </p:spPr>
        <p:txBody>
          <a:bodyPr wrap="square" lIns="0" tIns="0" rIns="0" bIns="0" rtlCol="0" anchor="t"/>
          <a:lstStyle/>
          <a:p>
            <a:pPr marL="0" indent="0" algn="l">
              <a:lnSpc>
                <a:spcPts val="2000"/>
              </a:lnSpc>
              <a:buNone/>
            </a:pPr>
            <a:r>
              <a:rPr lang="en-US" sz="1300" dirty="0">
                <a:solidFill>
                  <a:srgbClr val="384653"/>
                </a:solidFill>
                <a:latin typeface="Roboto" pitchFamily="34" charset="0"/>
                <a:ea typeface="Roboto" pitchFamily="34" charset="-122"/>
                <a:cs typeface="Roboto" pitchFamily="34" charset="-120"/>
              </a:rPr>
              <a:t>Targeting reliable borrower segments improves loan recovery rates and directly boosts the institution's bottom line.</a:t>
            </a:r>
            <a:endParaRPr lang="en-US" sz="1300" dirty="0"/>
          </a:p>
        </p:txBody>
      </p:sp>
      <p:sp>
        <p:nvSpPr>
          <p:cNvPr id="13" name="Shape 7"/>
          <p:cNvSpPr/>
          <p:nvPr/>
        </p:nvSpPr>
        <p:spPr>
          <a:xfrm>
            <a:off x="793790" y="3593783"/>
            <a:ext cx="6436400" cy="1913692"/>
          </a:xfrm>
          <a:prstGeom prst="roundRect">
            <a:avLst>
              <a:gd name="adj" fmla="val 3734"/>
            </a:avLst>
          </a:prstGeom>
          <a:solidFill>
            <a:srgbClr val="D9EDF2"/>
          </a:solidFill>
          <a:ln w="7620">
            <a:solidFill>
              <a:srgbClr val="BFD3D8"/>
            </a:solidFill>
            <a:prstDash val="solid"/>
          </a:ln>
        </p:spPr>
      </p:sp>
      <p:pic>
        <p:nvPicPr>
          <p:cNvPr id="14" name="Image 4" descr="preencoded.png"/>
          <p:cNvPicPr>
            <a:picLocks noChangeAspect="1"/>
          </p:cNvPicPr>
          <p:nvPr/>
        </p:nvPicPr>
        <p:blipFill>
          <a:blip r:embed="rId7"/>
          <a:stretch>
            <a:fillRect/>
          </a:stretch>
        </p:blipFill>
        <p:spPr>
          <a:xfrm>
            <a:off x="971431" y="3771424"/>
            <a:ext cx="510302" cy="510302"/>
          </a:xfrm>
          <a:prstGeom prst="rect">
            <a:avLst/>
          </a:prstGeom>
        </p:spPr>
      </p:pic>
      <p:pic>
        <p:nvPicPr>
          <p:cNvPr id="15" name="Image 5" descr="preencoded.png"/>
          <p:cNvPicPr>
            <a:picLocks noChangeAspect="1"/>
          </p:cNvPicPr>
          <p:nvPr/>
        </p:nvPicPr>
        <p:blipFill>
          <a:blip r:embed="rId8"/>
          <a:stretch>
            <a:fillRect/>
          </a:stretch>
        </p:blipFill>
        <p:spPr>
          <a:xfrm>
            <a:off x="1111806" y="3882985"/>
            <a:ext cx="229553" cy="287060"/>
          </a:xfrm>
          <a:prstGeom prst="rect">
            <a:avLst/>
          </a:prstGeom>
        </p:spPr>
      </p:pic>
      <p:sp>
        <p:nvSpPr>
          <p:cNvPr id="16" name="Text 8"/>
          <p:cNvSpPr/>
          <p:nvPr/>
        </p:nvSpPr>
        <p:spPr>
          <a:xfrm>
            <a:off x="971431" y="4451747"/>
            <a:ext cx="2704267" cy="265747"/>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Optimized Product Strategy</a:t>
            </a:r>
            <a:endParaRPr lang="en-US" sz="1650" dirty="0"/>
          </a:p>
        </p:txBody>
      </p:sp>
      <p:sp>
        <p:nvSpPr>
          <p:cNvPr id="17" name="Text 9"/>
          <p:cNvSpPr/>
          <p:nvPr/>
        </p:nvSpPr>
        <p:spPr>
          <a:xfrm>
            <a:off x="971431" y="4819531"/>
            <a:ext cx="6081117" cy="510302"/>
          </a:xfrm>
          <a:prstGeom prst="rect">
            <a:avLst/>
          </a:prstGeom>
          <a:noFill/>
          <a:ln/>
        </p:spPr>
        <p:txBody>
          <a:bodyPr wrap="square" lIns="0" tIns="0" rIns="0" bIns="0" rtlCol="0" anchor="t"/>
          <a:lstStyle/>
          <a:p>
            <a:pPr marL="0" indent="0" algn="l">
              <a:lnSpc>
                <a:spcPts val="2000"/>
              </a:lnSpc>
              <a:buNone/>
            </a:pPr>
            <a:r>
              <a:rPr lang="en-US" sz="1300" dirty="0">
                <a:solidFill>
                  <a:srgbClr val="384653"/>
                </a:solidFill>
                <a:latin typeface="Roboto" pitchFamily="34" charset="0"/>
                <a:ea typeface="Roboto" pitchFamily="34" charset="-122"/>
                <a:cs typeface="Roboto" pitchFamily="34" charset="-120"/>
              </a:rPr>
              <a:t>Insights into loan purpose defaults enable smarter re-pricing and product redesign, minimizing potential losses.</a:t>
            </a:r>
            <a:endParaRPr lang="en-US" sz="1300" dirty="0"/>
          </a:p>
        </p:txBody>
      </p:sp>
      <p:sp>
        <p:nvSpPr>
          <p:cNvPr id="18" name="Shape 10"/>
          <p:cNvSpPr/>
          <p:nvPr/>
        </p:nvSpPr>
        <p:spPr>
          <a:xfrm>
            <a:off x="7400211" y="3593783"/>
            <a:ext cx="6436400" cy="1913692"/>
          </a:xfrm>
          <a:prstGeom prst="roundRect">
            <a:avLst>
              <a:gd name="adj" fmla="val 3734"/>
            </a:avLst>
          </a:prstGeom>
          <a:solidFill>
            <a:srgbClr val="D9EDF2"/>
          </a:solidFill>
          <a:ln w="7620">
            <a:solidFill>
              <a:srgbClr val="BFD3D8"/>
            </a:solidFill>
            <a:prstDash val="solid"/>
          </a:ln>
        </p:spPr>
      </p:sp>
      <p:pic>
        <p:nvPicPr>
          <p:cNvPr id="19" name="Image 6" descr="preencoded.png"/>
          <p:cNvPicPr>
            <a:picLocks noChangeAspect="1"/>
          </p:cNvPicPr>
          <p:nvPr/>
        </p:nvPicPr>
        <p:blipFill>
          <a:blip r:embed="rId9"/>
          <a:stretch>
            <a:fillRect/>
          </a:stretch>
        </p:blipFill>
        <p:spPr>
          <a:xfrm>
            <a:off x="7577852" y="3771424"/>
            <a:ext cx="510302" cy="510302"/>
          </a:xfrm>
          <a:prstGeom prst="rect">
            <a:avLst/>
          </a:prstGeom>
        </p:spPr>
      </p:pic>
      <p:pic>
        <p:nvPicPr>
          <p:cNvPr id="20" name="Image 7" descr="preencoded.png"/>
          <p:cNvPicPr>
            <a:picLocks noChangeAspect="1"/>
          </p:cNvPicPr>
          <p:nvPr/>
        </p:nvPicPr>
        <p:blipFill>
          <a:blip r:embed="rId10"/>
          <a:stretch>
            <a:fillRect/>
          </a:stretch>
        </p:blipFill>
        <p:spPr>
          <a:xfrm>
            <a:off x="7718227" y="3882985"/>
            <a:ext cx="229553" cy="287060"/>
          </a:xfrm>
          <a:prstGeom prst="rect">
            <a:avLst/>
          </a:prstGeom>
        </p:spPr>
      </p:pic>
      <p:sp>
        <p:nvSpPr>
          <p:cNvPr id="21" name="Text 11"/>
          <p:cNvSpPr/>
          <p:nvPr/>
        </p:nvSpPr>
        <p:spPr>
          <a:xfrm>
            <a:off x="7577852" y="4451747"/>
            <a:ext cx="2922984" cy="265747"/>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Customer Retention &amp; Growth</a:t>
            </a:r>
            <a:endParaRPr lang="en-US" sz="1650" dirty="0"/>
          </a:p>
        </p:txBody>
      </p:sp>
      <p:sp>
        <p:nvSpPr>
          <p:cNvPr id="22" name="Text 12"/>
          <p:cNvSpPr/>
          <p:nvPr/>
        </p:nvSpPr>
        <p:spPr>
          <a:xfrm>
            <a:off x="7577852" y="4819531"/>
            <a:ext cx="6081117" cy="510302"/>
          </a:xfrm>
          <a:prstGeom prst="rect">
            <a:avLst/>
          </a:prstGeom>
          <a:noFill/>
          <a:ln/>
        </p:spPr>
        <p:txBody>
          <a:bodyPr wrap="square" lIns="0" tIns="0" rIns="0" bIns="0" rtlCol="0" anchor="t"/>
          <a:lstStyle/>
          <a:p>
            <a:pPr marL="0" indent="0" algn="l">
              <a:lnSpc>
                <a:spcPts val="2000"/>
              </a:lnSpc>
              <a:buNone/>
            </a:pPr>
            <a:r>
              <a:rPr lang="en-US" sz="1300" dirty="0">
                <a:solidFill>
                  <a:srgbClr val="384653"/>
                </a:solidFill>
                <a:latin typeface="Roboto" pitchFamily="34" charset="0"/>
                <a:ea typeface="Roboto" pitchFamily="34" charset="-122"/>
                <a:cs typeface="Roboto" pitchFamily="34" charset="-120"/>
              </a:rPr>
              <a:t>High on-time repayment rates provide significant opportunities to upsell and cross-sell to a trusted customer base, driving revenue.</a:t>
            </a:r>
            <a:endParaRPr lang="en-US" sz="1300" dirty="0"/>
          </a:p>
        </p:txBody>
      </p:sp>
      <p:sp>
        <p:nvSpPr>
          <p:cNvPr id="23" name="Shape 13"/>
          <p:cNvSpPr/>
          <p:nvPr/>
        </p:nvSpPr>
        <p:spPr>
          <a:xfrm>
            <a:off x="793790" y="5677495"/>
            <a:ext cx="6436400" cy="1913692"/>
          </a:xfrm>
          <a:prstGeom prst="roundRect">
            <a:avLst>
              <a:gd name="adj" fmla="val 3734"/>
            </a:avLst>
          </a:prstGeom>
          <a:solidFill>
            <a:srgbClr val="D9EDF2"/>
          </a:solidFill>
          <a:ln w="7620">
            <a:solidFill>
              <a:srgbClr val="BFD3D8"/>
            </a:solidFill>
            <a:prstDash val="solid"/>
          </a:ln>
        </p:spPr>
      </p:sp>
      <p:pic>
        <p:nvPicPr>
          <p:cNvPr id="24" name="Image 8" descr="preencoded.png"/>
          <p:cNvPicPr>
            <a:picLocks noChangeAspect="1"/>
          </p:cNvPicPr>
          <p:nvPr/>
        </p:nvPicPr>
        <p:blipFill>
          <a:blip r:embed="rId11"/>
          <a:stretch>
            <a:fillRect/>
          </a:stretch>
        </p:blipFill>
        <p:spPr>
          <a:xfrm>
            <a:off x="971431" y="5855137"/>
            <a:ext cx="510302" cy="510302"/>
          </a:xfrm>
          <a:prstGeom prst="rect">
            <a:avLst/>
          </a:prstGeom>
        </p:spPr>
      </p:pic>
      <p:pic>
        <p:nvPicPr>
          <p:cNvPr id="25" name="Image 9" descr="preencoded.png"/>
          <p:cNvPicPr>
            <a:picLocks noChangeAspect="1"/>
          </p:cNvPicPr>
          <p:nvPr/>
        </p:nvPicPr>
        <p:blipFill>
          <a:blip r:embed="rId12"/>
          <a:stretch>
            <a:fillRect/>
          </a:stretch>
        </p:blipFill>
        <p:spPr>
          <a:xfrm>
            <a:off x="1111806" y="5966698"/>
            <a:ext cx="229553" cy="287060"/>
          </a:xfrm>
          <a:prstGeom prst="rect">
            <a:avLst/>
          </a:prstGeom>
        </p:spPr>
      </p:pic>
      <p:sp>
        <p:nvSpPr>
          <p:cNvPr id="26" name="Text 14"/>
          <p:cNvSpPr/>
          <p:nvPr/>
        </p:nvSpPr>
        <p:spPr>
          <a:xfrm>
            <a:off x="971431" y="6535460"/>
            <a:ext cx="3099554" cy="265747"/>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Improved Operational Efficiency</a:t>
            </a:r>
            <a:endParaRPr lang="en-US" sz="1650" dirty="0"/>
          </a:p>
        </p:txBody>
      </p:sp>
      <p:sp>
        <p:nvSpPr>
          <p:cNvPr id="27" name="Text 15"/>
          <p:cNvSpPr/>
          <p:nvPr/>
        </p:nvSpPr>
        <p:spPr>
          <a:xfrm>
            <a:off x="971431" y="6903244"/>
            <a:ext cx="6081117" cy="510302"/>
          </a:xfrm>
          <a:prstGeom prst="rect">
            <a:avLst/>
          </a:prstGeom>
          <a:noFill/>
          <a:ln/>
        </p:spPr>
        <p:txBody>
          <a:bodyPr wrap="square" lIns="0" tIns="0" rIns="0" bIns="0" rtlCol="0" anchor="t"/>
          <a:lstStyle/>
          <a:p>
            <a:pPr marL="0" indent="0" algn="l">
              <a:lnSpc>
                <a:spcPts val="2000"/>
              </a:lnSpc>
              <a:buNone/>
            </a:pPr>
            <a:r>
              <a:rPr lang="en-US" sz="1300" dirty="0">
                <a:solidFill>
                  <a:srgbClr val="384653"/>
                </a:solidFill>
                <a:latin typeface="Roboto" pitchFamily="34" charset="0"/>
                <a:ea typeface="Roboto" pitchFamily="34" charset="-122"/>
                <a:cs typeface="Roboto" pitchFamily="34" charset="-120"/>
              </a:rPr>
              <a:t>Focused monitoring of repayment patterns supports faster, more informed decisions, reducing the cost of risk management.</a:t>
            </a:r>
            <a:endParaRPr lang="en-US" sz="1300" dirty="0"/>
          </a:p>
        </p:txBody>
      </p:sp>
      <p:sp>
        <p:nvSpPr>
          <p:cNvPr id="28" name="Shape 16"/>
          <p:cNvSpPr/>
          <p:nvPr/>
        </p:nvSpPr>
        <p:spPr>
          <a:xfrm>
            <a:off x="7400211" y="5677495"/>
            <a:ext cx="6436400" cy="1913692"/>
          </a:xfrm>
          <a:prstGeom prst="roundRect">
            <a:avLst>
              <a:gd name="adj" fmla="val 3734"/>
            </a:avLst>
          </a:prstGeom>
          <a:solidFill>
            <a:srgbClr val="D9EDF2"/>
          </a:solidFill>
          <a:ln w="7620">
            <a:solidFill>
              <a:srgbClr val="BFD3D8"/>
            </a:solidFill>
            <a:prstDash val="solid"/>
          </a:ln>
        </p:spPr>
      </p:sp>
      <p:pic>
        <p:nvPicPr>
          <p:cNvPr id="29" name="Image 10" descr="preencoded.png"/>
          <p:cNvPicPr>
            <a:picLocks noChangeAspect="1"/>
          </p:cNvPicPr>
          <p:nvPr/>
        </p:nvPicPr>
        <p:blipFill>
          <a:blip r:embed="rId13"/>
          <a:stretch>
            <a:fillRect/>
          </a:stretch>
        </p:blipFill>
        <p:spPr>
          <a:xfrm>
            <a:off x="7577852" y="5855137"/>
            <a:ext cx="510302" cy="510302"/>
          </a:xfrm>
          <a:prstGeom prst="rect">
            <a:avLst/>
          </a:prstGeom>
        </p:spPr>
      </p:pic>
      <p:pic>
        <p:nvPicPr>
          <p:cNvPr id="30" name="Image 11" descr="preencoded.png"/>
          <p:cNvPicPr>
            <a:picLocks noChangeAspect="1"/>
          </p:cNvPicPr>
          <p:nvPr/>
        </p:nvPicPr>
        <p:blipFill>
          <a:blip r:embed="rId14"/>
          <a:stretch>
            <a:fillRect/>
          </a:stretch>
        </p:blipFill>
        <p:spPr>
          <a:xfrm>
            <a:off x="7718227" y="5966698"/>
            <a:ext cx="229553" cy="287060"/>
          </a:xfrm>
          <a:prstGeom prst="rect">
            <a:avLst/>
          </a:prstGeom>
        </p:spPr>
      </p:pic>
      <p:sp>
        <p:nvSpPr>
          <p:cNvPr id="31" name="Text 17"/>
          <p:cNvSpPr/>
          <p:nvPr/>
        </p:nvSpPr>
        <p:spPr>
          <a:xfrm>
            <a:off x="7577852" y="6535460"/>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384653"/>
                </a:solidFill>
                <a:latin typeface="Host Grotesk Medium" pitchFamily="34" charset="0"/>
                <a:ea typeface="Host Grotesk Medium" pitchFamily="34" charset="-122"/>
                <a:cs typeface="Host Grotesk Medium" pitchFamily="34" charset="-120"/>
              </a:rPr>
              <a:t>Portfolio Stability</a:t>
            </a:r>
            <a:endParaRPr lang="en-US" sz="1650" dirty="0"/>
          </a:p>
        </p:txBody>
      </p:sp>
      <p:sp>
        <p:nvSpPr>
          <p:cNvPr id="32" name="Text 18"/>
          <p:cNvSpPr/>
          <p:nvPr/>
        </p:nvSpPr>
        <p:spPr>
          <a:xfrm>
            <a:off x="7577852" y="6903244"/>
            <a:ext cx="6081117" cy="510302"/>
          </a:xfrm>
          <a:prstGeom prst="rect">
            <a:avLst/>
          </a:prstGeom>
          <a:noFill/>
          <a:ln/>
        </p:spPr>
        <p:txBody>
          <a:bodyPr wrap="square" lIns="0" tIns="0" rIns="0" bIns="0" rtlCol="0" anchor="t"/>
          <a:lstStyle/>
          <a:p>
            <a:pPr marL="0" indent="0" algn="l">
              <a:lnSpc>
                <a:spcPts val="2000"/>
              </a:lnSpc>
              <a:buNone/>
            </a:pPr>
            <a:r>
              <a:rPr lang="en-US" sz="1300" dirty="0">
                <a:solidFill>
                  <a:srgbClr val="384653"/>
                </a:solidFill>
                <a:latin typeface="Roboto" pitchFamily="34" charset="0"/>
                <a:ea typeface="Roboto" pitchFamily="34" charset="-122"/>
                <a:cs typeface="Roboto" pitchFamily="34" charset="-120"/>
              </a:rPr>
              <a:t>Balancing stricter checks for risky segments with incentives for timely payers ensures sustainable growth and stability.</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972</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Host Grotesk Medium</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Gulnaaz Ali</cp:lastModifiedBy>
  <cp:revision>2</cp:revision>
  <dcterms:created xsi:type="dcterms:W3CDTF">2025-08-30T19:04:16Z</dcterms:created>
  <dcterms:modified xsi:type="dcterms:W3CDTF">2025-08-31T07:20:20Z</dcterms:modified>
</cp:coreProperties>
</file>